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4" r:id="rId2"/>
    <p:sldId id="282" r:id="rId3"/>
    <p:sldId id="354" r:id="rId4"/>
    <p:sldId id="355" r:id="rId5"/>
    <p:sldId id="356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283" r:id="rId20"/>
    <p:sldId id="304" r:id="rId21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3E9BB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6207" autoAdjust="0"/>
  </p:normalViewPr>
  <p:slideViewPr>
    <p:cSldViewPr showGuides="1">
      <p:cViewPr>
        <p:scale>
          <a:sx n="125" d="100"/>
          <a:sy n="125" d="100"/>
        </p:scale>
        <p:origin x="-1224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8EFE54-C45D-4832-88D8-7FAF922891F9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2589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length</a:t>
            </a:r>
            <a:endParaRPr lang="en-US" altLang="pl-PL"/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363272" cy="504056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err="1">
                <a:latin typeface="Consolas" panose="020B0609020204030204" pitchFamily="49" charset="0"/>
              </a:rPr>
              <a:t>size</a:t>
            </a:r>
            <a:r>
              <a:rPr lang="pl-PL" altLang="pl-PL" sz="2400" dirty="0">
                <a:latin typeface="Consolas" panose="020B0609020204030204" pitchFamily="49" charset="0"/>
              </a:rPr>
              <a:t>() </a:t>
            </a:r>
            <a:r>
              <a:rPr lang="pl-PL" altLang="pl-PL" sz="2400" dirty="0" err="1">
                <a:latin typeface="Arial Narrow" panose="020B0606020202030204" pitchFamily="34" charset="0"/>
              </a:rPr>
              <a:t>or</a:t>
            </a:r>
            <a:r>
              <a:rPr lang="pl-PL" altLang="pl-PL" sz="2400" dirty="0">
                <a:latin typeface="Arial Narrow" panose="020B0606020202030204" pitchFamily="34" charset="0"/>
              </a:rPr>
              <a:t> </a:t>
            </a:r>
            <a:r>
              <a:rPr lang="pl-PL" altLang="pl-PL" sz="2400" dirty="0" err="1">
                <a:latin typeface="Consolas" panose="020B0609020204030204" pitchFamily="49" charset="0"/>
              </a:rPr>
              <a:t>length</a:t>
            </a:r>
            <a:r>
              <a:rPr lang="pl-PL" altLang="pl-PL" sz="2400" dirty="0">
                <a:latin typeface="Consolas" panose="020B0609020204030204" pitchFamily="49" charset="0"/>
              </a:rPr>
              <a:t>() 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 err="1">
                <a:latin typeface="Consolas" panose="020B0609020204030204" pitchFamily="49" charset="0"/>
              </a:rPr>
              <a:t>size</a:t>
            </a:r>
            <a:r>
              <a:rPr lang="pl-PL" altLang="pl-PL" sz="2000" dirty="0">
                <a:latin typeface="Consolas" panose="020B0609020204030204" pitchFamily="49" charset="0"/>
              </a:rPr>
              <a:t>() </a:t>
            </a:r>
            <a:r>
              <a:rPr lang="pl-PL" altLang="pl-PL" sz="2000" dirty="0"/>
              <a:t>– for </a:t>
            </a:r>
            <a:r>
              <a:rPr lang="pl-PL" altLang="pl-PL" sz="2000" dirty="0" err="1"/>
              <a:t>all</a:t>
            </a:r>
            <a:r>
              <a:rPr lang="pl-PL" altLang="pl-PL" sz="2000" dirty="0"/>
              <a:t> STL </a:t>
            </a:r>
            <a:r>
              <a:rPr lang="pl-PL" altLang="pl-PL" sz="2000" dirty="0" err="1"/>
              <a:t>containers</a:t>
            </a:r>
            <a:r>
              <a:rPr lang="pl-PL" altLang="pl-PL" sz="2000" dirty="0"/>
              <a:t>, </a:t>
            </a:r>
            <a:r>
              <a:rPr lang="pl-PL" altLang="pl-PL" sz="2000" dirty="0" err="1">
                <a:latin typeface="Consolas" panose="020B0609020204030204" pitchFamily="49" charset="0"/>
              </a:rPr>
              <a:t>length</a:t>
            </a:r>
            <a:r>
              <a:rPr lang="pl-PL" altLang="pl-PL" sz="2000" dirty="0">
                <a:latin typeface="Consolas" panose="020B0609020204030204" pitchFamily="49" charset="0"/>
              </a:rPr>
              <a:t>() </a:t>
            </a:r>
            <a:r>
              <a:rPr lang="pl-PL" altLang="pl-PL" sz="2000" dirty="0"/>
              <a:t>– </a:t>
            </a:r>
            <a:r>
              <a:rPr lang="pl-PL" altLang="pl-PL" sz="2000" dirty="0" err="1"/>
              <a:t>traditionally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strings</a:t>
            </a: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nobody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perfect</a:t>
            </a:r>
            <a:r>
              <a:rPr lang="pl-PL" altLang="pl-PL" sz="2000" dirty="0"/>
              <a:t>: </a:t>
            </a:r>
            <a:r>
              <a:rPr lang="pl-PL" altLang="pl-PL" sz="2000" dirty="0" err="1">
                <a:latin typeface="Consolas" panose="020B0609020204030204" pitchFamily="49" charset="0"/>
              </a:rPr>
              <a:t>sizeof</a:t>
            </a:r>
            <a:r>
              <a:rPr lang="pl-PL" altLang="pl-PL" sz="2000" dirty="0" smtClean="0">
                <a:latin typeface="Consolas" panose="020B0609020204030204" pitchFamily="49" charset="0"/>
              </a:rPr>
              <a:t>()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does</a:t>
            </a:r>
            <a:r>
              <a:rPr lang="pl-PL" altLang="pl-PL" sz="2000" dirty="0" smtClean="0"/>
              <a:t> </a:t>
            </a:r>
            <a:r>
              <a:rPr lang="pl-PL" altLang="pl-PL" sz="2000" dirty="0"/>
              <a:t>not </a:t>
            </a:r>
            <a:r>
              <a:rPr lang="pl-PL" altLang="pl-PL" sz="2000" dirty="0" err="1"/>
              <a:t>work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like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fundamental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type</a:t>
            </a:r>
            <a:endParaRPr lang="en-US" altLang="pl-PL" sz="20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pl-PL" altLang="pl-PL" sz="2400" u="sng" dirty="0" smtClean="0"/>
              <a:t>Do </a:t>
            </a:r>
            <a:r>
              <a:rPr lang="pl-PL" altLang="pl-PL" sz="2400" u="sng" dirty="0"/>
              <a:t>not </a:t>
            </a:r>
            <a:r>
              <a:rPr lang="pl-PL" altLang="pl-PL" sz="2400" u="sng" dirty="0" err="1"/>
              <a:t>use</a:t>
            </a:r>
            <a:r>
              <a:rPr lang="pl-PL" altLang="pl-PL" sz="2400" u="sng" dirty="0"/>
              <a:t> </a:t>
            </a:r>
            <a:r>
              <a:rPr lang="pl-PL" altLang="pl-PL" sz="2400" u="sng" dirty="0" err="1">
                <a:latin typeface="Consolas" panose="020B0609020204030204" pitchFamily="49" charset="0"/>
              </a:rPr>
              <a:t>sizeof</a:t>
            </a:r>
            <a:r>
              <a:rPr lang="pl-PL" altLang="pl-PL" sz="2400" u="sng" dirty="0">
                <a:latin typeface="Consolas" panose="020B0609020204030204" pitchFamily="49" charset="0"/>
              </a:rPr>
              <a:t>() </a:t>
            </a:r>
            <a:r>
              <a:rPr lang="pl-PL" altLang="pl-PL" sz="2400" u="sng" dirty="0"/>
              <a:t>to </a:t>
            </a:r>
            <a:r>
              <a:rPr lang="pl-PL" altLang="pl-PL" sz="2400" u="sng" dirty="0" err="1"/>
              <a:t>get</a:t>
            </a:r>
            <a:r>
              <a:rPr lang="pl-PL" altLang="pl-PL" sz="2400" u="sng" dirty="0"/>
              <a:t> the </a:t>
            </a:r>
            <a:r>
              <a:rPr lang="pl-PL" altLang="pl-PL" sz="2400" u="sng" dirty="0" err="1"/>
              <a:t>length</a:t>
            </a:r>
            <a:r>
              <a:rPr lang="pl-PL" altLang="pl-PL" sz="2400" u="sng" dirty="0"/>
              <a:t> of the string</a:t>
            </a:r>
          </a:p>
          <a:p>
            <a:pPr>
              <a:lnSpc>
                <a:spcPct val="80000"/>
              </a:lnSpc>
            </a:pPr>
            <a:endParaRPr lang="pl-PL" altLang="pl-PL" sz="2400" dirty="0"/>
          </a:p>
          <a:p>
            <a:pPr>
              <a:lnSpc>
                <a:spcPct val="80000"/>
              </a:lnSpc>
            </a:pPr>
            <a:r>
              <a:rPr lang="pl-PL" altLang="pl-PL" sz="2400" dirty="0" err="1">
                <a:latin typeface="Consolas" panose="020B0609020204030204" pitchFamily="49" charset="0"/>
              </a:rPr>
              <a:t>max_size</a:t>
            </a:r>
            <a:r>
              <a:rPr lang="pl-PL" altLang="pl-PL" sz="2400" dirty="0">
                <a:latin typeface="Consolas" panose="020B0609020204030204" pitchFamily="49" charset="0"/>
              </a:rPr>
              <a:t>() 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returns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theoretical</a:t>
            </a:r>
            <a:r>
              <a:rPr lang="pl-PL" altLang="pl-PL" sz="2000" dirty="0"/>
              <a:t> </a:t>
            </a:r>
            <a:r>
              <a:rPr lang="pl-PL" altLang="pl-PL" sz="2000" dirty="0" smtClean="0"/>
              <a:t>maximum </a:t>
            </a:r>
            <a:r>
              <a:rPr lang="pl-PL" altLang="pl-PL" sz="2000" dirty="0" err="1"/>
              <a:t>size</a:t>
            </a: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size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greater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than</a:t>
            </a:r>
            <a:r>
              <a:rPr lang="pl-PL" altLang="pl-PL" sz="2000" dirty="0"/>
              <a:t> </a:t>
            </a:r>
            <a:r>
              <a:rPr lang="pl-PL" altLang="pl-PL" sz="2000" dirty="0" err="1" smtClean="0">
                <a:latin typeface="Consolas" panose="020B0609020204030204" pitchFamily="49" charset="0"/>
              </a:rPr>
              <a:t>max_size</a:t>
            </a:r>
            <a:r>
              <a:rPr lang="pl-PL" altLang="pl-PL" sz="2000" dirty="0" smtClean="0">
                <a:latin typeface="Consolas" panose="020B0609020204030204" pitchFamily="49" charset="0"/>
              </a:rPr>
              <a:t>()</a:t>
            </a:r>
            <a:r>
              <a:rPr lang="pl-PL" altLang="pl-PL" sz="2000" dirty="0" smtClean="0"/>
              <a:t>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consiedered</a:t>
            </a:r>
            <a:r>
              <a:rPr lang="pl-PL" altLang="pl-PL" sz="2000" dirty="0"/>
              <a:t> to be </a:t>
            </a:r>
            <a:r>
              <a:rPr lang="pl-PL" altLang="pl-PL" sz="2000" dirty="0" err="1"/>
              <a:t>an</a:t>
            </a:r>
            <a:r>
              <a:rPr lang="pl-PL" altLang="pl-PL" sz="2000" dirty="0"/>
              <a:t> error</a:t>
            </a:r>
          </a:p>
          <a:p>
            <a:pPr lvl="1">
              <a:lnSpc>
                <a:spcPct val="80000"/>
              </a:lnSpc>
            </a:pPr>
            <a:endParaRPr lang="pl-PL" altLang="pl-PL" sz="2000" dirty="0"/>
          </a:p>
          <a:p>
            <a:pPr>
              <a:lnSpc>
                <a:spcPct val="80000"/>
              </a:lnSpc>
            </a:pPr>
            <a:r>
              <a:rPr lang="pl-PL" altLang="pl-PL" sz="2400" dirty="0" err="1">
                <a:latin typeface="Consolas" panose="020B0609020204030204" pitchFamily="49" charset="0"/>
              </a:rPr>
              <a:t>capacity</a:t>
            </a:r>
            <a:r>
              <a:rPr lang="pl-PL" altLang="pl-PL" sz="2400" dirty="0">
                <a:latin typeface="Consolas" panose="020B0609020204030204" pitchFamily="49" charset="0"/>
              </a:rPr>
              <a:t>()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returns</a:t>
            </a:r>
            <a:r>
              <a:rPr lang="pl-PL" altLang="pl-PL" sz="2000" dirty="0"/>
              <a:t> string </a:t>
            </a:r>
            <a:r>
              <a:rPr lang="pl-PL" altLang="pl-PL" sz="2000" dirty="0" err="1"/>
              <a:t>size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attainable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without</a:t>
            </a:r>
            <a:r>
              <a:rPr lang="pl-PL" altLang="pl-PL" sz="2000" dirty="0"/>
              <a:t> </a:t>
            </a:r>
            <a:r>
              <a:rPr lang="pl-PL" altLang="pl-PL" sz="2000" dirty="0" err="1"/>
              <a:t>reallocation</a:t>
            </a: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up</a:t>
            </a:r>
            <a:r>
              <a:rPr lang="pl-PL" altLang="pl-PL" sz="2000" dirty="0"/>
              <a:t> to </a:t>
            </a:r>
            <a:r>
              <a:rPr lang="pl-PL" altLang="pl-PL" sz="2000" dirty="0" err="1"/>
              <a:t>this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size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references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pointers</a:t>
            </a:r>
            <a:r>
              <a:rPr lang="pl-PL" altLang="pl-PL" sz="2000" dirty="0"/>
              <a:t> (and </a:t>
            </a:r>
            <a:r>
              <a:rPr lang="pl-PL" altLang="pl-PL" sz="2000" dirty="0" err="1"/>
              <a:t>iterators</a:t>
            </a:r>
            <a:r>
              <a:rPr lang="pl-PL" altLang="pl-PL" sz="2000" dirty="0"/>
              <a:t>) </a:t>
            </a:r>
            <a:r>
              <a:rPr lang="pl-PL" altLang="pl-PL" sz="2000" dirty="0" err="1"/>
              <a:t>continue</a:t>
            </a:r>
            <a:r>
              <a:rPr lang="pl-PL" altLang="pl-PL" sz="2000" dirty="0"/>
              <a:t> to be </a:t>
            </a:r>
            <a:r>
              <a:rPr lang="pl-PL" altLang="pl-PL" sz="2000" dirty="0" err="1"/>
              <a:t>valid</a:t>
            </a: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use</a:t>
            </a:r>
            <a:r>
              <a:rPr lang="pl-PL" altLang="pl-PL" sz="2000" dirty="0"/>
              <a:t> </a:t>
            </a:r>
            <a:r>
              <a:rPr lang="pl-PL" altLang="pl-PL" sz="2000" dirty="0" err="1">
                <a:latin typeface="Consolas" panose="020B0609020204030204" pitchFamily="49" charset="0"/>
              </a:rPr>
              <a:t>reserve</a:t>
            </a:r>
            <a:r>
              <a:rPr lang="pl-PL" altLang="pl-PL" sz="2000" dirty="0">
                <a:latin typeface="Consolas" panose="020B0609020204030204" pitchFamily="49" charset="0"/>
              </a:rPr>
              <a:t>() </a:t>
            </a:r>
            <a:r>
              <a:rPr lang="pl-PL" altLang="pl-PL" sz="2000" dirty="0" err="1"/>
              <a:t>method</a:t>
            </a:r>
            <a:r>
              <a:rPr lang="pl-PL" altLang="pl-PL" sz="2000" dirty="0"/>
              <a:t> to </a:t>
            </a:r>
            <a:r>
              <a:rPr lang="pl-PL" altLang="pl-PL" sz="2000" dirty="0" err="1"/>
              <a:t>increase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capacity</a:t>
            </a:r>
            <a:endParaRPr lang="pl-PL" altLang="pl-PL" sz="2000" dirty="0"/>
          </a:p>
          <a:p>
            <a:pPr marL="457200" lvl="1" indent="0">
              <a:lnSpc>
                <a:spcPct val="80000"/>
              </a:lnSpc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59143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u="sng"/>
              <a:t>const</a:t>
            </a:r>
            <a:r>
              <a:rPr lang="pl-PL" altLang="pl-PL"/>
              <a:t> string &amp; operator[]</a:t>
            </a:r>
            <a:endParaRPr lang="en-US" altLang="pl-PL"/>
          </a:p>
        </p:txBody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800" dirty="0"/>
              <a:t>as </a:t>
            </a:r>
            <a:r>
              <a:rPr lang="pl-PL" altLang="pl-PL" sz="2800" dirty="0" err="1"/>
              <a:t>opposed</a:t>
            </a:r>
            <a:r>
              <a:rPr lang="pl-PL" altLang="pl-PL" sz="2800" dirty="0"/>
              <a:t> to </a:t>
            </a:r>
            <a:r>
              <a:rPr lang="pl-PL" altLang="pl-PL" sz="2800" u="sng" dirty="0"/>
              <a:t>non </a:t>
            </a:r>
            <a:r>
              <a:rPr lang="pl-PL" altLang="pl-PL" sz="2800" u="sng" dirty="0" err="1" smtClean="0"/>
              <a:t>const</a:t>
            </a:r>
            <a:r>
              <a:rPr lang="pl-PL" altLang="pl-PL" sz="2800" u="sng" dirty="0" smtClean="0"/>
              <a:t> </a:t>
            </a:r>
            <a:r>
              <a:rPr lang="pl-PL" altLang="pl-PL" sz="2800" u="sng" dirty="0" err="1" smtClean="0"/>
              <a:t>indexing</a:t>
            </a:r>
            <a:r>
              <a:rPr lang="pl-PL" altLang="pl-PL" sz="2800" u="sng" dirty="0" smtClean="0"/>
              <a:t> operator</a:t>
            </a:r>
            <a:r>
              <a:rPr lang="pl-PL" altLang="pl-PL" sz="2800" dirty="0" smtClean="0"/>
              <a:t> and </a:t>
            </a:r>
            <a:r>
              <a:rPr lang="pl-PL" altLang="pl-PL" sz="2800" dirty="0"/>
              <a:t>to </a:t>
            </a:r>
            <a:r>
              <a:rPr lang="pl-PL" altLang="pl-PL" sz="2800" dirty="0" err="1">
                <a:latin typeface="Consolas" panose="020B0609020204030204" pitchFamily="49" charset="0"/>
              </a:rPr>
              <a:t>at</a:t>
            </a:r>
            <a:r>
              <a:rPr lang="pl-PL" altLang="pl-PL" sz="2800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pl-PL" altLang="pl-PL" sz="2400" dirty="0" err="1"/>
              <a:t>returns</a:t>
            </a:r>
            <a:r>
              <a:rPr lang="pl-PL" altLang="pl-PL" sz="2400" dirty="0"/>
              <a:t> </a:t>
            </a:r>
            <a:r>
              <a:rPr lang="pl-PL" alt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instead</a:t>
            </a:r>
            <a:r>
              <a:rPr lang="pl-PL" altLang="pl-PL" sz="2400" dirty="0"/>
              <a:t> of </a:t>
            </a:r>
            <a:r>
              <a:rPr lang="pl-PL" altLang="pl-PL" sz="24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&amp;</a:t>
            </a:r>
          </a:p>
          <a:p>
            <a:pPr lvl="1"/>
            <a:r>
              <a:rPr lang="pl-PL" altLang="pl-PL" sz="2400" dirty="0" err="1"/>
              <a:t>returns</a:t>
            </a:r>
            <a:r>
              <a:rPr lang="pl-PL" altLang="pl-PL" sz="2400" dirty="0"/>
              <a:t> </a:t>
            </a:r>
            <a:r>
              <a:rPr lang="pl-PL" altLang="pl-PL" sz="2400" dirty="0">
                <a:solidFill>
                  <a:srgbClr val="C00000"/>
                </a:solidFill>
                <a:latin typeface="Consolas" panose="020B0609020204030204" pitchFamily="49" charset="0"/>
              </a:rPr>
              <a:t>‘\0’</a:t>
            </a:r>
            <a:r>
              <a:rPr lang="pl-PL" altLang="pl-PL" sz="2400" dirty="0" smtClean="0"/>
              <a:t> </a:t>
            </a:r>
            <a:r>
              <a:rPr lang="pl-PL" altLang="pl-PL" sz="2400" dirty="0" err="1"/>
              <a:t>when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called</a:t>
            </a:r>
            <a:r>
              <a:rPr lang="pl-PL" altLang="pl-PL" sz="2400" dirty="0"/>
              <a:t>: </a:t>
            </a:r>
          </a:p>
          <a:p>
            <a:pPr marL="800100" lvl="2" indent="0">
              <a:buNone/>
            </a:pPr>
            <a:r>
              <a:rPr lang="pl-PL" sz="20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20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sz="20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pPr marL="800100" lvl="2" indent="0"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 = 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</a:t>
            </a:r>
            <a:r>
              <a:rPr lang="pl-PL" sz="20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cs.length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r>
              <a:rPr lang="pl-PL" sz="2000" dirty="0">
                <a:solidFill>
                  <a:srgbClr val="0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pl-PL" altLang="pl-PL" sz="2000" dirty="0">
              <a:cs typeface="Times New Roman" panose="02020603050405020304" pitchFamily="18" charset="0"/>
            </a:endParaRPr>
          </a:p>
          <a:p>
            <a:pPr lvl="1"/>
            <a:endParaRPr lang="pl-PL" altLang="pl-P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methods</a:t>
            </a:r>
            <a:endParaRPr lang="en-US" altLang="pl-PL"/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pl-PL" sz="2800" dirty="0" err="1"/>
              <a:t>boolean</a:t>
            </a:r>
            <a:r>
              <a:rPr lang="en-US" altLang="pl-PL" sz="2800" dirty="0"/>
              <a:t> comparison operators: </a:t>
            </a:r>
            <a:r>
              <a:rPr lang="en-US" altLang="pl-PL" sz="2800" dirty="0">
                <a:latin typeface="Arial Narrow" panose="020B0606020202030204" pitchFamily="34" charset="0"/>
              </a:rPr>
              <a:t>&lt;, &lt;=, &gt;, &gt;=</a:t>
            </a:r>
          </a:p>
          <a:p>
            <a:pPr>
              <a:lnSpc>
                <a:spcPct val="90000"/>
              </a:lnSpc>
            </a:pPr>
            <a:r>
              <a:rPr lang="en-US" altLang="pl-PL" sz="2800" dirty="0"/>
              <a:t>integer result comparison </a:t>
            </a:r>
            <a:r>
              <a:rPr lang="pl-PL" altLang="pl-PL" sz="28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string::</a:t>
            </a:r>
            <a:r>
              <a:rPr lang="en-US" alt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compare</a:t>
            </a:r>
            <a:r>
              <a:rPr lang="en-US" altLang="pl-PL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90000"/>
              </a:lnSpc>
            </a:pPr>
            <a:endParaRPr lang="en-US" altLang="pl-PL" sz="2800" dirty="0"/>
          </a:p>
          <a:p>
            <a:pPr>
              <a:lnSpc>
                <a:spcPct val="90000"/>
              </a:lnSpc>
            </a:pPr>
            <a:r>
              <a:rPr lang="en-US" altLang="pl-PL" sz="2800" dirty="0"/>
              <a:t>assignment </a:t>
            </a:r>
            <a:r>
              <a:rPr lang="en-US" altLang="pl-PL" sz="2800" dirty="0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operator=</a:t>
            </a:r>
            <a:endParaRPr lang="en-US" altLang="pl-PL" sz="2800" dirty="0">
              <a:solidFill>
                <a:srgbClr val="3E9BB6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altLang="pl-PL" sz="2400" dirty="0"/>
              <a:t>works also for chars</a:t>
            </a:r>
          </a:p>
          <a:p>
            <a:pPr>
              <a:lnSpc>
                <a:spcPct val="90000"/>
              </a:lnSpc>
            </a:pPr>
            <a:r>
              <a:rPr lang="en-US" altLang="pl-PL" sz="2800" dirty="0"/>
              <a:t>overloaded </a:t>
            </a:r>
            <a:r>
              <a:rPr lang="en-US" altLang="pl-PL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assign() </a:t>
            </a:r>
            <a:r>
              <a:rPr lang="en-US" altLang="pl-PL" sz="2800" dirty="0"/>
              <a:t>method</a:t>
            </a:r>
          </a:p>
          <a:p>
            <a:pPr lvl="1">
              <a:lnSpc>
                <a:spcPct val="90000"/>
              </a:lnSpc>
            </a:pPr>
            <a:r>
              <a:rPr lang="en-US" altLang="pl-PL" sz="2400" dirty="0"/>
              <a:t>when single argument is not enough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s, t;</a:t>
            </a: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s.assign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"The"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, 5);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‘T’ ‘h’ ‘e’ ‘\0’ ‘\0’ 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t.assign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(s, 1, 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npos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‘h’ ‘e’</a:t>
            </a:r>
            <a:endParaRPr lang="pl-PL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methods</a:t>
            </a:r>
            <a:endParaRPr lang="en-US" altLang="pl-PL"/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30725"/>
          </a:xfrm>
        </p:spPr>
        <p:txBody>
          <a:bodyPr/>
          <a:lstStyle/>
          <a:p>
            <a:r>
              <a:rPr lang="pl-PL" altLang="pl-PL" sz="28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altLang="pl-PL" sz="2800" dirty="0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altLang="pl-PL" sz="2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swap</a:t>
            </a:r>
            <a:r>
              <a:rPr lang="pl-PL" altLang="pl-PL" sz="2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</a:p>
          <a:p>
            <a:pPr lvl="1"/>
            <a:r>
              <a:rPr lang="pl-PL" altLang="pl-PL" sz="2400" dirty="0" err="1"/>
              <a:t>quickly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exchanges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contents</a:t>
            </a:r>
            <a:r>
              <a:rPr lang="pl-PL" altLang="pl-PL" sz="2400" dirty="0"/>
              <a:t> of </a:t>
            </a:r>
            <a:r>
              <a:rPr lang="pl-PL" altLang="pl-PL" sz="2400" dirty="0" err="1"/>
              <a:t>two</a:t>
            </a:r>
            <a:r>
              <a:rPr lang="pl-PL" altLang="pl-PL" sz="2400" dirty="0"/>
              <a:t> </a:t>
            </a:r>
            <a:r>
              <a:rPr lang="pl-PL" altLang="pl-PL" sz="2400" dirty="0" err="1"/>
              <a:t>strings</a:t>
            </a:r>
            <a:endParaRPr lang="en-US" altLang="pl-PL" sz="2400" dirty="0"/>
          </a:p>
          <a:p>
            <a:endParaRPr lang="pl-PL" altLang="pl-PL" sz="2800" dirty="0"/>
          </a:p>
          <a:p>
            <a:r>
              <a:rPr lang="pl-PL" altLang="pl-PL" sz="2800" dirty="0" err="1"/>
              <a:t>emptying</a:t>
            </a:r>
            <a:r>
              <a:rPr lang="pl-PL" altLang="pl-PL" sz="2800" dirty="0"/>
              <a:t> string</a:t>
            </a:r>
            <a:endParaRPr lang="en-US" altLang="pl-PL" sz="2800" dirty="0"/>
          </a:p>
          <a:p>
            <a:pPr marL="400050" lvl="1" indent="0">
              <a:buNone/>
            </a:pPr>
            <a:r>
              <a:rPr lang="pl-PL" sz="1800" dirty="0" smtClean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s;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s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=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""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s.empty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s.erase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altLang="pl-PL" sz="6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2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methods</a:t>
            </a:r>
            <a:endParaRPr lang="en-US" altLang="pl-PL"/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pl-PL" sz="2400" dirty="0"/>
              <a:t>inserting characters at the back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s(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"Hello"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s </a:t>
            </a:r>
            <a:r>
              <a:rPr lang="pl-PL" sz="1800" dirty="0">
                <a:solidFill>
                  <a:srgbClr val="008080"/>
                </a:solidFill>
                <a:latin typeface="Consolas" panose="020B0609020204030204" pitchFamily="49" charset="0"/>
              </a:rPr>
              <a:t>+=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' '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s.append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"world"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many overloaded variants, 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/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eg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.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like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assign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s.push_back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(‘!’);</a:t>
            </a:r>
          </a:p>
          <a:p>
            <a:pPr>
              <a:lnSpc>
                <a:spcPct val="90000"/>
              </a:lnSpc>
            </a:pPr>
            <a:endParaRPr lang="pl-PL" altLang="pl-PL" sz="2400" dirty="0" smtClean="0"/>
          </a:p>
          <a:p>
            <a:pPr>
              <a:lnSpc>
                <a:spcPct val="90000"/>
              </a:lnSpc>
            </a:pPr>
            <a:r>
              <a:rPr lang="en-US" altLang="pl-PL" sz="2400" dirty="0" smtClean="0"/>
              <a:t>inserting </a:t>
            </a:r>
            <a:r>
              <a:rPr lang="en-US" altLang="pl-PL" sz="2400" dirty="0"/>
              <a:t>characters inside the string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s(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pl-PL" sz="1800" dirty="0" err="1">
                <a:solidFill>
                  <a:srgbClr val="A31515"/>
                </a:solidFill>
                <a:latin typeface="Consolas" panose="020B0609020204030204" pitchFamily="49" charset="0"/>
              </a:rPr>
              <a:t>world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s.insert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(0, '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'); // 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no char argument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s.insert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(0,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"Hello </a:t>
            </a:r>
            <a:r>
              <a:rPr lang="en-US" sz="1800" dirty="0" smtClean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specify index of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c</a:t>
            </a:r>
            <a:r>
              <a:rPr lang="en-US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haracter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, </a:t>
            </a:r>
            <a:endParaRPr lang="pl-PL" sz="1800" dirty="0" smtClean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                     //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before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alt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which </a:t>
            </a:r>
            <a:r>
              <a:rPr lang="pl-PL" alt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we insert</a:t>
            </a:r>
            <a:endParaRPr lang="en-US" altLang="pl-PL" sz="1800" dirty="0">
              <a:solidFill>
                <a:srgbClr val="008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20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methods</a:t>
            </a:r>
            <a:endParaRPr lang="en-US" altLang="pl-PL"/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307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altLang="pl-PL" sz="2400" dirty="0" err="1"/>
              <a:t>replacing</a:t>
            </a:r>
            <a:r>
              <a:rPr lang="pl-PL" altLang="pl-PL" sz="2400" dirty="0"/>
              <a:t> </a:t>
            </a:r>
            <a:r>
              <a:rPr lang="en-US" altLang="pl-PL" sz="2400" dirty="0"/>
              <a:t>characters </a:t>
            </a:r>
            <a:r>
              <a:rPr lang="pl-PL" altLang="pl-PL" sz="2400" dirty="0"/>
              <a:t>in the string</a:t>
            </a:r>
            <a:endParaRPr lang="en-US" altLang="pl-PL" sz="2400" dirty="0"/>
          </a:p>
          <a:p>
            <a:pPr marL="400050" lvl="1" indent="0">
              <a:buNone/>
            </a:pPr>
            <a:r>
              <a:rPr lang="pl-PL" sz="1800" dirty="0">
                <a:solidFill>
                  <a:srgbClr val="2B91AF"/>
                </a:solidFill>
                <a:latin typeface="Consolas" panose="020B0609020204030204" pitchFamily="49" charset="0"/>
              </a:rPr>
              <a:t>string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s(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"Happy </a:t>
            </a:r>
            <a:r>
              <a:rPr lang="pl-PL" sz="1800" dirty="0" err="1">
                <a:solidFill>
                  <a:srgbClr val="A31515"/>
                </a:solidFill>
                <a:latin typeface="Consolas" panose="020B0609020204030204" pitchFamily="49" charset="0"/>
              </a:rPr>
              <a:t>Easter</a:t>
            </a:r>
            <a:r>
              <a:rPr lang="pl-PL" sz="1800" dirty="0">
                <a:solidFill>
                  <a:srgbClr val="A31515"/>
                </a:solidFill>
                <a:latin typeface="Consolas" panose="020B0609020204030204" pitchFamily="49" charset="0"/>
              </a:rPr>
              <a:t>!"</a:t>
            </a: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400050" lvl="1" indent="0">
              <a:buNone/>
            </a:pP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s.replace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(6, 5, </a:t>
            </a:r>
            <a:r>
              <a:rPr lang="en-US" sz="1800" dirty="0">
                <a:solidFill>
                  <a:srgbClr val="A31515"/>
                </a:solidFill>
                <a:latin typeface="Consolas" panose="020B0609020204030204" pitchFamily="49" charset="0"/>
              </a:rPr>
              <a:t>"New Yea"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args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: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start index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,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pl-PL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pl-PL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pl-PL" sz="1800" dirty="0" err="1">
                <a:solidFill>
                  <a:srgbClr val="008000"/>
                </a:solidFill>
                <a:latin typeface="Consolas" panose="020B0609020204030204" pitchFamily="49" charset="0"/>
              </a:rPr>
              <a:t>number</a:t>
            </a:r>
            <a:r>
              <a:rPr lang="pl-PL" sz="1800" dirty="0">
                <a:solidFill>
                  <a:srgbClr val="008000"/>
                </a:solidFill>
                <a:latin typeface="Consolas" panose="020B0609020204030204" pitchFamily="49" charset="0"/>
              </a:rPr>
              <a:t> of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chars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,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replacement</a:t>
            </a:r>
            <a:r>
              <a:rPr lang="pl-PL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latin typeface="Consolas" panose="020B0609020204030204" pitchFamily="49" charset="0"/>
              </a:rPr>
              <a:t>text</a:t>
            </a:r>
            <a:endParaRPr lang="pl-PL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008000"/>
                </a:solidFill>
                <a:latin typeface="Consolas" panose="020B0609020204030204" pitchFamily="49" charset="0"/>
              </a:rPr>
              <a:t>may be of different length)</a:t>
            </a:r>
            <a:endParaRPr 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000" dirty="0">
              <a:solidFill>
                <a:schemeClr val="accent1"/>
              </a:solidFill>
              <a:latin typeface="Arial Narrow" panose="020B0606020202030204" pitchFamily="34" charset="0"/>
            </a:endParaRPr>
          </a:p>
          <a:p>
            <a:pPr>
              <a:lnSpc>
                <a:spcPct val="90000"/>
              </a:lnSpc>
            </a:pPr>
            <a:r>
              <a:rPr lang="pl-PL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erase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400" dirty="0"/>
              <a:t>for </a:t>
            </a:r>
            <a:r>
              <a:rPr lang="pl-PL" altLang="pl-PL" sz="2400" dirty="0" err="1"/>
              <a:t>erasing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fragments</a:t>
            </a:r>
            <a:r>
              <a:rPr lang="pl-PL" altLang="pl-PL" sz="2400" dirty="0"/>
              <a:t> of the string</a:t>
            </a:r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overloaded</a:t>
            </a:r>
            <a:r>
              <a:rPr lang="pl-PL" altLang="pl-PL" sz="2000" dirty="0"/>
              <a:t> for </a:t>
            </a:r>
            <a:r>
              <a:rPr lang="pl-PL" altLang="pl-PL" sz="2000" dirty="0" err="1"/>
              <a:t>either</a:t>
            </a:r>
            <a:r>
              <a:rPr lang="pl-PL" altLang="pl-PL" sz="2000" dirty="0"/>
              <a:t> single </a:t>
            </a:r>
            <a:r>
              <a:rPr lang="pl-PL" alt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or</a:t>
            </a:r>
            <a:r>
              <a:rPr lang="pl-PL" altLang="pl-PL" sz="2000" dirty="0"/>
              <a:t> start index and </a:t>
            </a:r>
            <a:r>
              <a:rPr lang="pl-PL" altLang="pl-PL" sz="2000" dirty="0" err="1"/>
              <a:t>length</a:t>
            </a:r>
            <a:endParaRPr lang="en-US" altLang="pl-PL" sz="20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000" dirty="0"/>
          </a:p>
          <a:p>
            <a:pPr>
              <a:lnSpc>
                <a:spcPct val="90000"/>
              </a:lnSpc>
            </a:pPr>
            <a:r>
              <a:rPr lang="pl-PL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substr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400" dirty="0" err="1"/>
              <a:t>returns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substring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r>
              <a:rPr lang="pl-PL" altLang="pl-PL" sz="2000" dirty="0" err="1"/>
              <a:t>args</a:t>
            </a:r>
            <a:r>
              <a:rPr lang="pl-PL" altLang="pl-PL" sz="2000" dirty="0"/>
              <a:t>: start index, </a:t>
            </a:r>
            <a:r>
              <a:rPr lang="pl-PL" altLang="pl-PL" sz="2000" dirty="0" err="1"/>
              <a:t>number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chars</a:t>
            </a:r>
            <a:r>
              <a:rPr lang="pl-PL" altLang="pl-PL" sz="2000" dirty="0"/>
              <a:t> (</a:t>
            </a:r>
            <a:r>
              <a:rPr lang="pl-PL" altLang="pl-PL" sz="2000" dirty="0" err="1"/>
              <a:t>defaults</a:t>
            </a:r>
            <a:r>
              <a:rPr lang="pl-PL" altLang="pl-PL" sz="2000" dirty="0"/>
              <a:t> to </a:t>
            </a:r>
            <a:r>
              <a:rPr lang="en-US" altLang="pl-PL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altLang="pl-PL" sz="2000" dirty="0" err="1">
                <a:highlight>
                  <a:srgbClr val="FFFFFF"/>
                </a:highlight>
                <a:latin typeface="Consolas" panose="020B0609020204030204" pitchFamily="49" charset="0"/>
              </a:rPr>
              <a:t>npos</a:t>
            </a:r>
            <a:r>
              <a:rPr lang="pl-PL" altLang="pl-PL" sz="2000" dirty="0"/>
              <a:t>)</a:t>
            </a:r>
            <a:endParaRPr lang="en-US" altLang="pl-PL" sz="20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pl-PL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477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methods</a:t>
            </a:r>
            <a:endParaRPr lang="en-US" altLang="pl-PL"/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30725"/>
          </a:xfrm>
        </p:spPr>
        <p:txBody>
          <a:bodyPr/>
          <a:lstStyle/>
          <a:p>
            <a:r>
              <a:rPr lang="pl-PL" altLang="pl-PL" sz="2400" dirty="0" err="1"/>
              <a:t>concatenating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strings</a:t>
            </a:r>
            <a:endParaRPr lang="pl-PL" altLang="pl-PL" sz="2400" dirty="0"/>
          </a:p>
          <a:p>
            <a:pPr lvl="1"/>
            <a:r>
              <a:rPr lang="pl-PL" altLang="pl-PL" sz="2000" dirty="0" err="1"/>
              <a:t>simply</a:t>
            </a:r>
            <a:r>
              <a:rPr lang="pl-PL" altLang="pl-PL" sz="2000" dirty="0"/>
              <a:t> </a:t>
            </a:r>
            <a:r>
              <a:rPr lang="pl-PL" altLang="pl-PL" sz="2000" dirty="0" err="1"/>
              <a:t>use</a:t>
            </a:r>
            <a:r>
              <a:rPr lang="pl-PL" altLang="pl-PL" sz="2000" dirty="0"/>
              <a:t> the </a:t>
            </a:r>
            <a:r>
              <a:rPr lang="pl-PL" altLang="pl-PL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string::operator+</a:t>
            </a:r>
            <a:r>
              <a:rPr lang="pl-PL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pl-PL" altLang="pl-PL" sz="2000" dirty="0" err="1"/>
              <a:t>works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also</a:t>
            </a:r>
            <a:r>
              <a:rPr lang="pl-PL" altLang="pl-PL" sz="2000" dirty="0"/>
              <a:t> for </a:t>
            </a:r>
            <a:r>
              <a:rPr lang="pl-PL" alt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altLang="pl-PL" sz="2000" dirty="0" smtClean="0"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pl-PL" altLang="pl-PL" sz="2000" dirty="0" smtClean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altLang="pl-PL" sz="2000" dirty="0"/>
              <a:t>and </a:t>
            </a:r>
            <a:r>
              <a:rPr lang="pl-PL" altLang="pl-PL" sz="20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</a:p>
          <a:p>
            <a:pPr lvl="1"/>
            <a:endParaRPr lang="pl-PL" altLang="pl-PL" sz="2000" dirty="0">
              <a:latin typeface="Arial Narrow" panose="020B0606020202030204" pitchFamily="34" charset="0"/>
            </a:endParaRPr>
          </a:p>
          <a:p>
            <a:r>
              <a:rPr lang="pl-PL" altLang="pl-PL" sz="2400" dirty="0"/>
              <a:t>I/O </a:t>
            </a:r>
            <a:r>
              <a:rPr lang="pl-PL" altLang="pl-PL" sz="2400" dirty="0" err="1"/>
              <a:t>operators</a:t>
            </a:r>
            <a:r>
              <a:rPr lang="pl-PL" altLang="pl-PL" sz="2400" dirty="0"/>
              <a:t> </a:t>
            </a:r>
            <a:r>
              <a:rPr lang="pl-PL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altLang="pl-PL" sz="2400" dirty="0"/>
              <a:t> and </a:t>
            </a:r>
            <a:r>
              <a:rPr lang="pl-PL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</a:p>
          <a:p>
            <a:pPr lvl="1"/>
            <a:r>
              <a:rPr lang="pl-PL" altLang="pl-PL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&lt;&lt;</a:t>
            </a:r>
            <a:r>
              <a:rPr lang="pl-PL" altLang="pl-PL" sz="2000" dirty="0"/>
              <a:t> </a:t>
            </a:r>
            <a:r>
              <a:rPr lang="pl-PL" altLang="pl-PL" sz="2000" dirty="0" err="1"/>
              <a:t>outputs</a:t>
            </a:r>
            <a:r>
              <a:rPr lang="pl-PL" altLang="pl-PL" sz="2000" dirty="0"/>
              <a:t> string </a:t>
            </a:r>
            <a:r>
              <a:rPr lang="pl-PL" altLang="pl-PL" sz="2000" dirty="0" err="1"/>
              <a:t>according</a:t>
            </a:r>
            <a:r>
              <a:rPr lang="pl-PL" altLang="pl-PL" sz="2000" dirty="0"/>
              <a:t> to </a:t>
            </a:r>
            <a:r>
              <a:rPr lang="pl-PL" altLang="pl-PL" sz="2000" dirty="0" err="1"/>
              <a:t>formatting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defined</a:t>
            </a:r>
            <a:r>
              <a:rPr lang="pl-PL" altLang="pl-PL" sz="2000" dirty="0"/>
              <a:t> for the string</a:t>
            </a:r>
          </a:p>
          <a:p>
            <a:pPr lvl="1"/>
            <a:r>
              <a:rPr lang="pl-PL" altLang="pl-PL" sz="20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&gt;&gt;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inputs</a:t>
            </a:r>
            <a:endParaRPr lang="pl-PL" altLang="pl-PL" sz="2000" dirty="0"/>
          </a:p>
          <a:p>
            <a:pPr lvl="2"/>
            <a:r>
              <a:rPr lang="pl-PL" altLang="pl-PL" sz="1800" dirty="0"/>
              <a:t>by </a:t>
            </a:r>
            <a:r>
              <a:rPr lang="pl-PL" altLang="pl-PL" sz="1800" dirty="0" err="1"/>
              <a:t>default</a:t>
            </a:r>
            <a:r>
              <a:rPr lang="pl-PL" altLang="pl-PL" sz="1800" dirty="0"/>
              <a:t> </a:t>
            </a:r>
            <a:r>
              <a:rPr lang="pl-PL" altLang="pl-PL" sz="1800" dirty="0" err="1"/>
              <a:t>skips</a:t>
            </a:r>
            <a:r>
              <a:rPr lang="pl-PL" altLang="pl-PL" sz="1800" dirty="0"/>
              <a:t> </a:t>
            </a:r>
            <a:r>
              <a:rPr lang="pl-PL" altLang="pl-PL" sz="1800" dirty="0" err="1"/>
              <a:t>leading</a:t>
            </a:r>
            <a:r>
              <a:rPr lang="pl-PL" altLang="pl-PL" sz="1800" dirty="0"/>
              <a:t> </a:t>
            </a:r>
            <a:r>
              <a:rPr lang="pl-PL" altLang="pl-PL" sz="1800" dirty="0" err="1"/>
              <a:t>white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spaces</a:t>
            </a:r>
            <a:endParaRPr lang="pl-PL" altLang="pl-PL" sz="1800" dirty="0"/>
          </a:p>
          <a:p>
            <a:pPr lvl="2"/>
            <a:r>
              <a:rPr lang="pl-PL" altLang="pl-PL" sz="1800" dirty="0"/>
              <a:t>by </a:t>
            </a:r>
            <a:r>
              <a:rPr lang="pl-PL" altLang="pl-PL" sz="1800" dirty="0" err="1"/>
              <a:t>default</a:t>
            </a:r>
            <a:r>
              <a:rPr lang="pl-PL" altLang="pl-PL" sz="1800" dirty="0"/>
              <a:t> </a:t>
            </a:r>
            <a:r>
              <a:rPr lang="pl-PL" altLang="pl-PL" sz="1800" dirty="0" err="1"/>
              <a:t>reads</a:t>
            </a:r>
            <a:r>
              <a:rPr lang="pl-PL" altLang="pl-PL" sz="1800" dirty="0"/>
              <a:t> single </a:t>
            </a:r>
            <a:r>
              <a:rPr lang="pl-PL" altLang="pl-PL" sz="1800" dirty="0" err="1"/>
              <a:t>word</a:t>
            </a:r>
            <a:r>
              <a:rPr lang="pl-PL" altLang="pl-PL" sz="1800" dirty="0"/>
              <a:t> (</a:t>
            </a:r>
            <a:r>
              <a:rPr lang="pl-PL" altLang="pl-PL" sz="1800" dirty="0" err="1"/>
              <a:t>stops</a:t>
            </a:r>
            <a:r>
              <a:rPr lang="pl-PL" altLang="pl-PL" sz="1800" dirty="0"/>
              <a:t> </a:t>
            </a:r>
            <a:r>
              <a:rPr lang="pl-PL" altLang="pl-PL" sz="1800" dirty="0" err="1"/>
              <a:t>at</a:t>
            </a:r>
            <a:r>
              <a:rPr lang="pl-PL" altLang="pl-PL" sz="1800" dirty="0"/>
              <a:t> </a:t>
            </a:r>
            <a:r>
              <a:rPr lang="pl-PL" altLang="pl-PL" sz="1800" dirty="0" err="1"/>
              <a:t>first</a:t>
            </a:r>
            <a:r>
              <a:rPr lang="pl-PL" altLang="pl-PL" sz="1800" dirty="0"/>
              <a:t> </a:t>
            </a:r>
            <a:r>
              <a:rPr lang="pl-PL" altLang="pl-PL" sz="1800" dirty="0" err="1"/>
              <a:t>white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space</a:t>
            </a:r>
            <a:r>
              <a:rPr lang="pl-PL" altLang="pl-PL" sz="1800" dirty="0"/>
              <a:t>)</a:t>
            </a:r>
          </a:p>
          <a:p>
            <a:pPr lvl="2"/>
            <a:r>
              <a:rPr lang="pl-PL" altLang="pl-PL" sz="1800" dirty="0" err="1"/>
              <a:t>obeys</a:t>
            </a:r>
            <a:r>
              <a:rPr lang="pl-PL" altLang="pl-PL" sz="1800" dirty="0"/>
              <a:t> </a:t>
            </a:r>
            <a:r>
              <a:rPr lang="pl-PL" altLang="pl-PL" sz="1800" dirty="0" err="1">
                <a:highlight>
                  <a:srgbClr val="FFFFFF"/>
                </a:highlight>
                <a:latin typeface="Consolas" panose="020B0609020204030204" pitchFamily="49" charset="0"/>
              </a:rPr>
              <a:t>skipws</a:t>
            </a:r>
            <a:r>
              <a:rPr lang="pl-PL" altLang="pl-PL" sz="1800" dirty="0"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 lvl="2"/>
            <a:r>
              <a:rPr lang="pl-PL" altLang="pl-PL" sz="1800" dirty="0" err="1"/>
              <a:t>obeys</a:t>
            </a:r>
            <a:r>
              <a:rPr lang="pl-PL" altLang="pl-PL" sz="1800" dirty="0"/>
              <a:t> </a:t>
            </a:r>
            <a:r>
              <a:rPr lang="pl-PL" altLang="pl-PL" sz="1800" dirty="0" err="1"/>
              <a:t>setting</a:t>
            </a:r>
            <a:r>
              <a:rPr lang="pl-PL" altLang="pl-PL" sz="1800" dirty="0"/>
              <a:t> of </a:t>
            </a:r>
            <a:r>
              <a:rPr lang="pl-PL" altLang="pl-PL" sz="1800" dirty="0" err="1">
                <a:highlight>
                  <a:srgbClr val="FFFFFF"/>
                </a:highlight>
                <a:latin typeface="Consolas" panose="020B0609020204030204" pitchFamily="49" charset="0"/>
              </a:rPr>
              <a:t>width</a:t>
            </a:r>
            <a:r>
              <a:rPr lang="pl-PL" altLang="pl-PL" sz="18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1800" dirty="0"/>
              <a:t>for the </a:t>
            </a:r>
            <a:r>
              <a:rPr lang="pl-PL" altLang="pl-PL" sz="1800" dirty="0" err="1"/>
              <a:t>stream</a:t>
            </a:r>
            <a:endParaRPr lang="pl-PL" altLang="pl-PL" sz="1800" dirty="0"/>
          </a:p>
          <a:p>
            <a:pPr lvl="2"/>
            <a:r>
              <a:rPr lang="pl-PL" altLang="pl-PL" sz="1800" dirty="0" err="1"/>
              <a:t>use</a:t>
            </a:r>
            <a:r>
              <a:rPr lang="pl-PL" altLang="pl-PL" sz="1800" dirty="0"/>
              <a:t> </a:t>
            </a:r>
            <a:r>
              <a:rPr lang="pl-PL" altLang="pl-PL" sz="1800" dirty="0" err="1"/>
              <a:t>global</a:t>
            </a:r>
            <a:r>
              <a:rPr lang="pl-PL" altLang="pl-PL" sz="1800" dirty="0"/>
              <a:t> </a:t>
            </a:r>
            <a:r>
              <a:rPr lang="pl-PL" altLang="pl-PL" sz="1800" dirty="0" err="1">
                <a:highlight>
                  <a:srgbClr val="FFFFFF"/>
                </a:highlight>
                <a:latin typeface="Consolas" panose="020B0609020204030204" pitchFamily="49" charset="0"/>
              </a:rPr>
              <a:t>getline</a:t>
            </a:r>
            <a:r>
              <a:rPr lang="pl-PL" altLang="pl-PL" sz="18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1800" dirty="0"/>
              <a:t>for </a:t>
            </a:r>
            <a:r>
              <a:rPr lang="pl-PL" altLang="pl-PL" sz="1800" dirty="0" err="1"/>
              <a:t>inputing</a:t>
            </a:r>
            <a:r>
              <a:rPr lang="pl-PL" altLang="pl-PL" sz="1800" dirty="0"/>
              <a:t> </a:t>
            </a:r>
            <a:r>
              <a:rPr lang="pl-PL" altLang="pl-PL" sz="1800" dirty="0" err="1"/>
              <a:t>whole</a:t>
            </a:r>
            <a:r>
              <a:rPr lang="pl-PL" altLang="pl-PL" sz="1800" dirty="0"/>
              <a:t> lines</a:t>
            </a:r>
            <a:endParaRPr lang="en-US" altLang="pl-PL" sz="1800" dirty="0"/>
          </a:p>
        </p:txBody>
      </p:sp>
    </p:spTree>
    <p:extLst>
      <p:ext uri="{BB962C8B-B14F-4D97-AF65-F5344CB8AC3E}">
        <p14:creationId xmlns:p14="http://schemas.microsoft.com/office/powerpoint/2010/main" val="19594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string </a:t>
            </a:r>
            <a:r>
              <a:rPr lang="pl-PL" altLang="pl-PL" dirty="0" err="1" smtClean="0"/>
              <a:t>methods</a:t>
            </a:r>
            <a:endParaRPr lang="en-US" altLang="pl-PL" dirty="0"/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 dirty="0" err="1"/>
              <a:t>searching</a:t>
            </a:r>
            <a:r>
              <a:rPr lang="pl-PL" altLang="pl-PL" sz="2400" dirty="0"/>
              <a:t> in </a:t>
            </a:r>
            <a:r>
              <a:rPr lang="pl-PL" altLang="pl-PL" sz="2400" dirty="0" err="1"/>
              <a:t>strings</a:t>
            </a:r>
            <a:endParaRPr lang="pl-PL" altLang="pl-PL" sz="24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searching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for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chars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,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strings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and one of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chars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(not)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contained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in string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//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many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overloaded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variants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of (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first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arg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is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always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the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searched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text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):</a:t>
            </a:r>
          </a:p>
          <a:p>
            <a:pPr lvl="1">
              <a:lnSpc>
                <a:spcPct val="90000"/>
              </a:lnSpc>
            </a:pPr>
            <a:r>
              <a:rPr lang="pl-PL" altLang="pl-PL" sz="2000" dirty="0" err="1">
                <a:highlight>
                  <a:srgbClr val="FFFFFF"/>
                </a:highlight>
                <a:latin typeface="Consolas" panose="020B0609020204030204" pitchFamily="49" charset="0"/>
              </a:rPr>
              <a:t>find</a:t>
            </a:r>
            <a:r>
              <a:rPr lang="pl-PL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		</a:t>
            </a:r>
            <a:r>
              <a:rPr lang="pl-PL" altLang="pl-PL" sz="20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find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first</a:t>
            </a:r>
            <a:endParaRPr lang="pl-PL" altLang="pl-PL" sz="20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pl-PL" altLang="pl-PL" sz="2000" dirty="0" err="1">
                <a:highlight>
                  <a:srgbClr val="FFFFFF"/>
                </a:highlight>
                <a:latin typeface="Consolas" panose="020B0609020204030204" pitchFamily="49" charset="0"/>
              </a:rPr>
              <a:t>rfind</a:t>
            </a:r>
            <a:r>
              <a:rPr lang="pl-PL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		//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find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last</a:t>
            </a:r>
            <a:endParaRPr lang="pl-PL" altLang="pl-PL" sz="20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pl-PL" altLang="pl-PL" sz="2000" dirty="0" err="1">
                <a:highlight>
                  <a:srgbClr val="FFFFFF"/>
                </a:highlight>
                <a:latin typeface="Consolas" panose="020B0609020204030204" pitchFamily="49" charset="0"/>
              </a:rPr>
              <a:t>find_first_of</a:t>
            </a:r>
            <a:r>
              <a:rPr lang="pl-PL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find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first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occurence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of one of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chars</a:t>
            </a:r>
            <a:endParaRPr lang="pl-PL" altLang="pl-PL" sz="20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pl-PL" altLang="pl-PL" sz="2000" dirty="0" err="1">
                <a:highlight>
                  <a:srgbClr val="FFFFFF"/>
                </a:highlight>
                <a:latin typeface="Consolas" panose="020B0609020204030204" pitchFamily="49" charset="0"/>
              </a:rPr>
              <a:t>find_last_of</a:t>
            </a:r>
            <a:r>
              <a:rPr lang="pl-PL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find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last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occurence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of one of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chars</a:t>
            </a:r>
            <a:endParaRPr lang="pl-PL" altLang="pl-PL" sz="2000" dirty="0">
              <a:solidFill>
                <a:srgbClr val="008000"/>
              </a:solidFill>
              <a:latin typeface="Arial Narrow" panose="020B0606020202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pl-PL" altLang="pl-PL" sz="2000" dirty="0" err="1">
                <a:highlight>
                  <a:srgbClr val="FFFFFF"/>
                </a:highlight>
                <a:latin typeface="Consolas" panose="020B0609020204030204" pitchFamily="49" charset="0"/>
              </a:rPr>
              <a:t>find_first_not_of</a:t>
            </a:r>
            <a:r>
              <a:rPr lang="pl-PL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find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first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occurence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of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				</a:t>
            </a:r>
            <a:r>
              <a:rPr lang="pl-PL" altLang="pl-PL" sz="20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	// 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char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different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than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argument</a:t>
            </a:r>
          </a:p>
          <a:p>
            <a:pPr lvl="1">
              <a:lnSpc>
                <a:spcPct val="90000"/>
              </a:lnSpc>
            </a:pPr>
            <a:r>
              <a:rPr lang="pl-PL" altLang="pl-PL" sz="2000" dirty="0" err="1">
                <a:highlight>
                  <a:srgbClr val="FFFFFF"/>
                </a:highlight>
                <a:latin typeface="Consolas" panose="020B0609020204030204" pitchFamily="49" charset="0"/>
              </a:rPr>
              <a:t>find_last_not_of</a:t>
            </a:r>
            <a:r>
              <a:rPr lang="pl-PL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	//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find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last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occurence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of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				</a:t>
            </a:r>
            <a:r>
              <a:rPr lang="pl-PL" altLang="pl-PL" sz="2000" dirty="0" smtClean="0">
                <a:solidFill>
                  <a:srgbClr val="008000"/>
                </a:solidFill>
                <a:latin typeface="Arial Narrow" panose="020B0606020202030204" pitchFamily="34" charset="0"/>
              </a:rPr>
              <a:t>	// 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char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different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</a:t>
            </a:r>
            <a:r>
              <a:rPr lang="pl-PL" altLang="pl-PL" sz="2000" dirty="0" err="1">
                <a:solidFill>
                  <a:srgbClr val="008000"/>
                </a:solidFill>
                <a:latin typeface="Arial Narrow" panose="020B0606020202030204" pitchFamily="34" charset="0"/>
              </a:rPr>
              <a:t>than</a:t>
            </a:r>
            <a:r>
              <a:rPr lang="pl-PL" altLang="pl-PL" sz="2000" dirty="0">
                <a:solidFill>
                  <a:srgbClr val="008000"/>
                </a:solidFill>
                <a:latin typeface="Arial Narrow" panose="020B0606020202030204" pitchFamily="34" charset="0"/>
              </a:rPr>
              <a:t> argument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400" dirty="0">
                <a:solidFill>
                  <a:schemeClr val="accent1"/>
                </a:solidFill>
              </a:rPr>
              <a:t>	</a:t>
            </a:r>
            <a:r>
              <a:rPr lang="en-US" altLang="pl-PL" sz="2400" dirty="0">
                <a:solidFill>
                  <a:schemeClr val="accent6">
                    <a:lumMod val="75000"/>
                  </a:schemeClr>
                </a:solidFill>
              </a:rPr>
              <a:t>(string</a:t>
            </a:r>
            <a:r>
              <a:rPr lang="pl-PL" altLang="pl-PL" sz="24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pl-PL"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altLang="pl-PL" sz="2400" dirty="0" err="1">
                <a:solidFill>
                  <a:schemeClr val="accent6">
                    <a:lumMod val="75000"/>
                  </a:schemeClr>
                </a:solidFill>
              </a:rPr>
              <a:t>cpp</a:t>
            </a:r>
            <a:r>
              <a:rPr lang="en-US" altLang="pl-PL" sz="24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pl-PL" altLang="pl-P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as STL container</a:t>
            </a:r>
            <a:endParaRPr lang="en-US" altLang="pl-PL"/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pl-PL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iterator</a:t>
            </a:r>
            <a:r>
              <a:rPr lang="pl-PL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string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begin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(); </a:t>
            </a:r>
          </a:p>
          <a:p>
            <a:pPr>
              <a:lnSpc>
                <a:spcPct val="95000"/>
              </a:lnSpc>
            </a:pPr>
            <a:r>
              <a:rPr lang="pl-PL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iterator</a:t>
            </a:r>
            <a:r>
              <a:rPr lang="pl-PL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string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::end();</a:t>
            </a:r>
          </a:p>
          <a:p>
            <a:pPr>
              <a:lnSpc>
                <a:spcPct val="95000"/>
              </a:lnSpc>
            </a:pPr>
            <a:endParaRPr lang="pl-PL" altLang="pl-PL" sz="2400" dirty="0"/>
          </a:p>
          <a:p>
            <a:pPr>
              <a:lnSpc>
                <a:spcPct val="95000"/>
              </a:lnSpc>
            </a:pPr>
            <a:r>
              <a:rPr lang="pl-PL" altLang="pl-PL" sz="2400" dirty="0"/>
              <a:t>the </a:t>
            </a:r>
            <a:r>
              <a:rPr lang="pl-PL" altLang="pl-PL" sz="2400" dirty="0" err="1"/>
              <a:t>iterators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may</a:t>
            </a:r>
            <a:r>
              <a:rPr lang="pl-PL" altLang="pl-PL" sz="2400" dirty="0"/>
              <a:t> be </a:t>
            </a:r>
            <a:r>
              <a:rPr lang="pl-PL" altLang="pl-PL" sz="2400" dirty="0" err="1"/>
              <a:t>used</a:t>
            </a:r>
            <a:r>
              <a:rPr lang="pl-PL" altLang="pl-PL" sz="2400" dirty="0"/>
              <a:t> by STL </a:t>
            </a:r>
            <a:r>
              <a:rPr lang="pl-PL" altLang="pl-PL" sz="2400" dirty="0" err="1"/>
              <a:t>algorithms</a:t>
            </a:r>
            <a:r>
              <a:rPr lang="pl-PL" altLang="pl-PL" sz="2400" dirty="0"/>
              <a:t> </a:t>
            </a:r>
            <a:br>
              <a:rPr lang="pl-PL" altLang="pl-PL" sz="2400" dirty="0"/>
            </a:br>
            <a:r>
              <a:rPr lang="pl-PL" altLang="pl-PL" sz="2400" dirty="0"/>
              <a:t>(as 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vector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iterators</a:t>
            </a:r>
            <a:r>
              <a:rPr lang="pl-PL" altLang="pl-PL" sz="2400" dirty="0"/>
              <a:t>)</a:t>
            </a:r>
          </a:p>
          <a:p>
            <a:pPr>
              <a:lnSpc>
                <a:spcPct val="95000"/>
              </a:lnSpc>
            </a:pPr>
            <a:r>
              <a:rPr lang="pl-PL" altLang="pl-PL" sz="2400" dirty="0" err="1"/>
              <a:t>they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are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valid</a:t>
            </a:r>
            <a:r>
              <a:rPr lang="pl-PL" altLang="pl-PL" sz="2400" dirty="0"/>
              <a:t> as </a:t>
            </a:r>
            <a:r>
              <a:rPr lang="pl-PL" altLang="pl-PL" sz="2400" dirty="0" err="1"/>
              <a:t>long</a:t>
            </a:r>
            <a:r>
              <a:rPr lang="pl-PL" altLang="pl-PL" sz="2400" dirty="0"/>
              <a:t> as no </a:t>
            </a:r>
            <a:r>
              <a:rPr lang="pl-PL" altLang="pl-PL" sz="2400" dirty="0" err="1"/>
              <a:t>nonstatic</a:t>
            </a:r>
            <a:r>
              <a:rPr lang="pl-PL" altLang="pl-PL" sz="2400" dirty="0"/>
              <a:t> </a:t>
            </a:r>
            <a:r>
              <a:rPr lang="pl-PL" altLang="pl-PL" sz="2400" dirty="0" err="1"/>
              <a:t>method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or</a:t>
            </a:r>
            <a:r>
              <a:rPr lang="pl-PL" altLang="pl-PL" sz="2400" dirty="0"/>
              <a:t> operator </a:t>
            </a:r>
            <a:r>
              <a:rPr lang="pl-PL" altLang="pl-PL" sz="2400" dirty="0" err="1"/>
              <a:t>gets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called</a:t>
            </a:r>
            <a:endParaRPr lang="pl-PL" altLang="pl-PL" sz="2400" dirty="0"/>
          </a:p>
          <a:p>
            <a:pPr>
              <a:lnSpc>
                <a:spcPct val="95000"/>
              </a:lnSpc>
            </a:pPr>
            <a:r>
              <a:rPr lang="pl-PL" altLang="pl-PL" sz="2400" dirty="0" err="1"/>
              <a:t>there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also</a:t>
            </a:r>
            <a:r>
              <a:rPr lang="pl-PL" altLang="pl-PL" sz="2400" dirty="0"/>
              <a:t> </a:t>
            </a:r>
            <a:r>
              <a:rPr lang="pl-PL" altLang="pl-PL" sz="2400" dirty="0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altLang="pl-PL" sz="2400" dirty="0" err="1">
                <a:solidFill>
                  <a:srgbClr val="3E9BB6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const_iterator</a:t>
            </a:r>
            <a:endParaRPr lang="pl-PL" altLang="pl-PL" sz="2400" dirty="0">
              <a:solidFill>
                <a:srgbClr val="3E9BB6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>
              <a:lnSpc>
                <a:spcPct val="95000"/>
              </a:lnSpc>
            </a:pPr>
            <a:r>
              <a:rPr lang="pl-PL" altLang="pl-PL" sz="2400" dirty="0" err="1"/>
              <a:t>iteators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may</a:t>
            </a:r>
            <a:r>
              <a:rPr lang="pl-PL" altLang="pl-PL" sz="2400" dirty="0"/>
              <a:t> be </a:t>
            </a:r>
            <a:r>
              <a:rPr lang="pl-PL" altLang="pl-PL" sz="2400" dirty="0" err="1"/>
              <a:t>used</a:t>
            </a:r>
            <a:r>
              <a:rPr lang="pl-PL" altLang="pl-PL" sz="2400" dirty="0"/>
              <a:t> for </a:t>
            </a:r>
            <a:r>
              <a:rPr lang="pl-PL" altLang="pl-PL" sz="2400" dirty="0" err="1"/>
              <a:t>overloaded</a:t>
            </a:r>
            <a:r>
              <a:rPr lang="pl-PL" altLang="pl-PL" sz="2400" dirty="0"/>
              <a:t> </a:t>
            </a:r>
            <a:r>
              <a:rPr lang="pl-PL" altLang="pl-PL" sz="2400" dirty="0" err="1"/>
              <a:t>methods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like</a:t>
            </a:r>
            <a:r>
              <a:rPr lang="pl-PL" altLang="pl-PL" sz="2400" dirty="0"/>
              <a:t>: </a:t>
            </a:r>
            <a:r>
              <a:rPr lang="pl-PL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append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(), </a:t>
            </a:r>
            <a:r>
              <a:rPr lang="pl-PL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assign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(), insert(), </a:t>
            </a:r>
            <a:r>
              <a:rPr lang="pl-PL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erase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(), </a:t>
            </a:r>
            <a:r>
              <a:rPr lang="pl-PL" altLang="pl-PL" sz="2400" dirty="0" err="1">
                <a:highlight>
                  <a:srgbClr val="FFFFFF"/>
                </a:highlight>
                <a:latin typeface="Consolas" panose="020B0609020204030204" pitchFamily="49" charset="0"/>
              </a:rPr>
              <a:t>replace</a:t>
            </a:r>
            <a:r>
              <a:rPr lang="pl-PL" altLang="pl-PL" sz="2400" dirty="0"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pl-PL" altLang="pl-PL" sz="2400" dirty="0">
                <a:solidFill>
                  <a:schemeClr val="accent6">
                    <a:lumMod val="75000"/>
                  </a:schemeClr>
                </a:solidFill>
              </a:rPr>
              <a:t>(iter1.cpp iter2.cpp iter3.cpp</a:t>
            </a:r>
            <a:r>
              <a:rPr lang="pl-PL" altLang="pl-PL" sz="24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pl-PL" altLang="pl-PL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   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56084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/>
              <a:t>: </a:t>
            </a:r>
            <a:r>
              <a:rPr lang="pl-PL" sz="3200" b="1" dirty="0" err="1" smtClean="0"/>
              <a:t>Strings</a:t>
            </a:r>
            <a:endParaRPr lang="pl-PL" sz="3200" b="1" dirty="0"/>
          </a:p>
          <a:p>
            <a:endParaRPr lang="en-US" sz="3200" b="1" dirty="0" smtClean="0"/>
          </a:p>
          <a:p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Ph.D</a:t>
            </a:r>
            <a:r>
              <a:rPr lang="pl-PL" b="1" dirty="0" smtClean="0"/>
              <a:t>.,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in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sz="4000" dirty="0" err="1"/>
              <a:t>Bibliography</a:t>
            </a:r>
            <a:r>
              <a:rPr lang="pl-PL" altLang="pl-PL" sz="4000" dirty="0"/>
              <a:t> </a:t>
            </a:r>
            <a:r>
              <a:rPr lang="pl-PL" altLang="pl-PL" sz="4000" dirty="0" smtClean="0"/>
              <a:t>on the </a:t>
            </a:r>
            <a:r>
              <a:rPr lang="pl-PL" altLang="pl-PL" sz="4000" dirty="0"/>
              <a:t>C++ </a:t>
            </a:r>
            <a:r>
              <a:rPr lang="pl-PL" altLang="pl-PL" sz="4000" dirty="0" err="1"/>
              <a:t>language</a:t>
            </a:r>
            <a:r>
              <a:rPr lang="pl-PL" altLang="pl-PL" sz="4000" dirty="0"/>
              <a:t> </a:t>
            </a:r>
            <a:r>
              <a:rPr lang="pl-PL" altLang="pl-PL" sz="4000" dirty="0" err="1"/>
              <a:t>library</a:t>
            </a:r>
            <a:endParaRPr lang="en-US" altLang="pl-PL" sz="4000" dirty="0"/>
          </a:p>
        </p:txBody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pl-PL" altLang="pl-PL" sz="2000"/>
              <a:t>Nicolai M. Josuttis: C++ Standard Library: A tutorial and Reference, 1st, Pearson 1999,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1800"/>
              <a:t>examples: </a:t>
            </a:r>
            <a:r>
              <a:rPr lang="pl-PL" altLang="pl-PL" sz="1800" u="sng"/>
              <a:t>http://www.josuttis.com/libbook/examples.zip</a:t>
            </a:r>
          </a:p>
          <a:p>
            <a:pPr lvl="2">
              <a:lnSpc>
                <a:spcPct val="90000"/>
              </a:lnSpc>
            </a:pPr>
            <a:r>
              <a:rPr lang="pl-PL" altLang="pl-PL" sz="1800"/>
              <a:t>(Polish: Nicolai M. Josuttis: C++ Biblioteka standardowa Podręcznik Programisty, Helion 2003, examples: </a:t>
            </a:r>
            <a:r>
              <a:rPr lang="pl-PL" altLang="pl-PL" sz="1800" u="sng"/>
              <a:t>ftp://ftp.helion.pl/przyklady/cpbspp.zip</a:t>
            </a:r>
            <a:r>
              <a:rPr lang="pl-PL" altLang="pl-PL" sz="1800"/>
              <a:t>)</a:t>
            </a:r>
          </a:p>
          <a:p>
            <a:pPr lvl="2">
              <a:lnSpc>
                <a:spcPct val="90000"/>
              </a:lnSpc>
            </a:pPr>
            <a:r>
              <a:rPr lang="pl-PL" altLang="pl-PL" sz="1800"/>
              <a:t>Nicolai M. Josuttis: C++ Standard Library: A tutorial and Reference, 2nd, Addison Wesley Longman 2012,</a:t>
            </a:r>
            <a:br>
              <a:rPr lang="pl-PL" altLang="pl-PL" sz="1800"/>
            </a:br>
            <a:r>
              <a:rPr lang="pl-PL" altLang="pl-PL" sz="1800"/>
              <a:t>(rewritten and extended w.r.t. C++11 standard)</a:t>
            </a:r>
            <a:endParaRPr lang="pl-PL" altLang="pl-PL" sz="1800" u="sng"/>
          </a:p>
          <a:p>
            <a:pPr lvl="1">
              <a:lnSpc>
                <a:spcPct val="90000"/>
              </a:lnSpc>
            </a:pPr>
            <a:endParaRPr lang="pl-PL" altLang="pl-PL" sz="2000"/>
          </a:p>
          <a:p>
            <a:pPr lvl="1">
              <a:lnSpc>
                <a:spcPct val="90000"/>
              </a:lnSpc>
            </a:pPr>
            <a:r>
              <a:rPr lang="pl-PL" altLang="pl-PL" sz="2000"/>
              <a:t>(Polish: Grębosz J.:  Pasja C++, RM, W-wa)</a:t>
            </a:r>
          </a:p>
          <a:p>
            <a:pPr lvl="1">
              <a:lnSpc>
                <a:spcPct val="90000"/>
              </a:lnSpc>
            </a:pPr>
            <a:r>
              <a:rPr lang="pl-PL" altLang="pl-PL" sz="2000"/>
              <a:t>The C++ Resources Network: </a:t>
            </a:r>
            <a:r>
              <a:rPr lang="pl-PL" altLang="pl-PL" sz="2000" u="sng"/>
              <a:t>http://www.cplusplus.com/ </a:t>
            </a:r>
            <a:br>
              <a:rPr lang="pl-PL" altLang="pl-PL" sz="2000" u="sng"/>
            </a:br>
            <a:r>
              <a:rPr lang="pl-PL" altLang="pl-PL" sz="2000"/>
              <a:t>(among others includes usefull reference of C++ language and language library)</a:t>
            </a:r>
          </a:p>
          <a:p>
            <a:pPr lvl="1">
              <a:lnSpc>
                <a:spcPct val="90000"/>
              </a:lnSpc>
            </a:pPr>
            <a:r>
              <a:rPr lang="pl-PL" altLang="pl-PL" sz="2000"/>
              <a:t>Others (mentioned on first lecture, including the C++ standard itself)</a:t>
            </a:r>
          </a:p>
        </p:txBody>
      </p:sp>
    </p:spTree>
    <p:extLst>
      <p:ext uri="{BB962C8B-B14F-4D97-AF65-F5344CB8AC3E}">
        <p14:creationId xmlns:p14="http://schemas.microsoft.com/office/powerpoint/2010/main" val="29074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C++ Language Library</a:t>
            </a:r>
            <a:endParaRPr lang="en-US" altLang="pl-PL"/>
          </a:p>
        </p:txBody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400" dirty="0"/>
              <a:t>C Library</a:t>
            </a:r>
          </a:p>
          <a:p>
            <a:endParaRPr lang="pl-PL" altLang="pl-PL" sz="2400" dirty="0"/>
          </a:p>
          <a:p>
            <a:r>
              <a:rPr lang="pl-PL" altLang="pl-PL" sz="2400" dirty="0"/>
              <a:t>C++ Standard Library</a:t>
            </a:r>
          </a:p>
          <a:p>
            <a:pPr lvl="1"/>
            <a:r>
              <a:rPr lang="pl-PL" altLang="pl-PL" sz="2000" b="1" dirty="0" smtClean="0"/>
              <a:t>STL </a:t>
            </a:r>
            <a:r>
              <a:rPr lang="pl-PL" altLang="pl-PL" sz="2000" dirty="0"/>
              <a:t>(</a:t>
            </a:r>
            <a:r>
              <a:rPr lang="pl-PL" altLang="pl-PL" sz="2000" dirty="0" err="1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</a:t>
            </a:r>
            <a:r>
              <a:rPr lang="pl-PL" altLang="pl-PL" sz="2000" dirty="0" smtClean="0"/>
              <a:t>STL)</a:t>
            </a:r>
            <a:endParaRPr lang="pl-PL" altLang="pl-PL" sz="2000" dirty="0"/>
          </a:p>
          <a:p>
            <a:pPr lvl="1"/>
            <a:r>
              <a:rPr lang="pl-PL" altLang="pl-PL" sz="2000" b="1" dirty="0" err="1"/>
              <a:t>Stream</a:t>
            </a:r>
            <a:r>
              <a:rPr lang="pl-PL" altLang="pl-PL" sz="2000" b="1" dirty="0"/>
              <a:t> </a:t>
            </a:r>
            <a:r>
              <a:rPr lang="pl-PL" altLang="pl-PL" sz="2000" b="1" dirty="0" err="1"/>
              <a:t>classes</a:t>
            </a:r>
            <a:r>
              <a:rPr lang="pl-PL" altLang="pl-PL" sz="2000" dirty="0"/>
              <a:t> </a:t>
            </a:r>
            <a:r>
              <a:rPr lang="pl-PL" altLang="pl-PL" sz="2000" dirty="0" smtClean="0"/>
              <a:t>(</a:t>
            </a:r>
            <a:r>
              <a:rPr lang="pl-PL" altLang="pl-PL" sz="2000" dirty="0" err="1" smtClean="0"/>
              <a:t>see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lecture</a:t>
            </a:r>
            <a:r>
              <a:rPr lang="pl-PL" altLang="pl-PL" sz="2000" dirty="0"/>
              <a:t> on I/O </a:t>
            </a:r>
            <a:r>
              <a:rPr lang="pl-PL" altLang="pl-PL" sz="2000" dirty="0" err="1"/>
              <a:t>streams</a:t>
            </a:r>
            <a:r>
              <a:rPr lang="pl-PL" altLang="pl-PL" sz="2000" dirty="0"/>
              <a:t>)</a:t>
            </a:r>
            <a:endParaRPr lang="pl-PL" altLang="pl-PL" sz="2000" u="sng" dirty="0"/>
          </a:p>
          <a:p>
            <a:pPr lvl="1"/>
            <a:r>
              <a:rPr lang="pl-PL" altLang="pl-PL" sz="2000" b="1" dirty="0"/>
              <a:t>String </a:t>
            </a:r>
            <a:r>
              <a:rPr lang="pl-PL" altLang="pl-PL" sz="2000" b="1" dirty="0" err="1" smtClean="0"/>
              <a:t>classes</a:t>
            </a:r>
            <a:endParaRPr lang="pl-PL" altLang="pl-PL" sz="2000" dirty="0" smtClean="0"/>
          </a:p>
          <a:p>
            <a:pPr lvl="1"/>
            <a:r>
              <a:rPr lang="pl-PL" altLang="pl-PL" sz="2000" b="1" dirty="0" err="1" smtClean="0"/>
              <a:t>Miscelaneous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additional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elements</a:t>
            </a:r>
            <a:r>
              <a:rPr lang="pl-PL" altLang="pl-PL" sz="2000" dirty="0" smtClean="0"/>
              <a:t>, </a:t>
            </a:r>
            <a:r>
              <a:rPr lang="pl-PL" altLang="pl-PL" sz="2000" dirty="0" err="1" smtClean="0"/>
              <a:t>formally</a:t>
            </a:r>
            <a:r>
              <a:rPr lang="pl-PL" altLang="pl-PL" sz="2000" dirty="0" smtClean="0"/>
              <a:t> </a:t>
            </a:r>
            <a:r>
              <a:rPr lang="pl-PL" alt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&lt;string&gt; </a:t>
            </a:r>
            <a:r>
              <a:rPr lang="pl-PL" altLang="pl-PL" sz="2000" dirty="0" err="1" smtClean="0"/>
              <a:t>is</a:t>
            </a:r>
            <a:r>
              <a:rPr lang="pl-PL" altLang="pl-PL" sz="2000" dirty="0" smtClean="0"/>
              <a:t> </a:t>
            </a:r>
            <a:r>
              <a:rPr lang="pl-PL" altLang="pl-PL" sz="2000" dirty="0" err="1" smtClean="0"/>
              <a:t>here</a:t>
            </a:r>
            <a:endParaRPr lang="pl-PL" altLang="pl-PL" sz="2000" dirty="0" smtClean="0"/>
          </a:p>
          <a:p>
            <a:endParaRPr lang="pl-PL" altLang="pl-PL" sz="2400" dirty="0"/>
          </a:p>
          <a:p>
            <a:pPr lvl="1"/>
            <a:r>
              <a:rPr lang="pl-PL" altLang="pl-PL" sz="1800" dirty="0"/>
              <a:t>Library </a:t>
            </a:r>
            <a:r>
              <a:rPr lang="pl-PL" altLang="pl-PL" sz="1800" dirty="0" err="1"/>
              <a:t>defined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within</a:t>
            </a:r>
            <a:r>
              <a:rPr lang="pl-PL" altLang="pl-PL" sz="1800" dirty="0"/>
              <a:t> </a:t>
            </a:r>
            <a:r>
              <a:rPr lang="pl-PL" alt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std</a:t>
            </a:r>
            <a:r>
              <a:rPr lang="pl-PL" alt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 </a:t>
            </a:r>
            <a:r>
              <a:rPr lang="pl-PL" altLang="pl-PL" sz="1800" dirty="0" err="1"/>
              <a:t>namespace</a:t>
            </a:r>
            <a:endParaRPr lang="pl-PL" altLang="pl-PL" sz="1800" dirty="0"/>
          </a:p>
          <a:p>
            <a:pPr lvl="1"/>
            <a:r>
              <a:rPr lang="pl-PL" altLang="pl-PL" sz="1800" dirty="0" err="1"/>
              <a:t>Significantly</a:t>
            </a:r>
            <a:r>
              <a:rPr lang="pl-PL" altLang="pl-PL" sz="1800" dirty="0"/>
              <a:t> </a:t>
            </a:r>
            <a:r>
              <a:rPr lang="pl-PL" altLang="pl-PL" sz="1800" dirty="0" err="1"/>
              <a:t>extended</a:t>
            </a:r>
            <a:r>
              <a:rPr lang="pl-PL" altLang="pl-PL" sz="1800" dirty="0"/>
              <a:t> in C++11 standard (</a:t>
            </a:r>
            <a:r>
              <a:rPr lang="pl-PL" altLang="pl-PL" sz="1800" dirty="0" err="1"/>
              <a:t>mainly</a:t>
            </a:r>
            <a:r>
              <a:rPr lang="pl-PL" altLang="pl-PL" sz="1800" dirty="0"/>
              <a:t> STL part)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16328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class</a:t>
            </a:r>
            <a:endParaRPr lang="en-US" altLang="pl-PL"/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800" dirty="0">
                <a:solidFill>
                  <a:srgbClr val="3E9BB6"/>
                </a:solidFill>
                <a:latin typeface="Consolas" panose="020B0609020204030204" pitchFamily="49" charset="0"/>
              </a:rPr>
              <a:t>string</a:t>
            </a:r>
            <a:r>
              <a:rPr lang="pl-PL" altLang="pl-PL" dirty="0"/>
              <a:t> </a:t>
            </a:r>
            <a:endParaRPr lang="pl-PL" altLang="pl-PL" dirty="0" smtClean="0"/>
          </a:p>
          <a:p>
            <a:pPr lvl="1">
              <a:lnSpc>
                <a:spcPct val="90000"/>
              </a:lnSpc>
            </a:pPr>
            <a:r>
              <a:rPr lang="pl-PL" altLang="pl-PL" sz="2400" dirty="0" err="1" smtClean="0"/>
              <a:t>is</a:t>
            </a:r>
            <a:r>
              <a:rPr lang="pl-PL" altLang="pl-PL" sz="2400" dirty="0" smtClean="0"/>
              <a:t> </a:t>
            </a:r>
            <a:r>
              <a:rPr lang="pl-PL" altLang="pl-PL" sz="2400" dirty="0"/>
              <a:t>a </a:t>
            </a:r>
            <a:r>
              <a:rPr lang="pl-PL" altLang="pl-PL" sz="2400" dirty="0" err="1"/>
              <a:t>class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representing</a:t>
            </a:r>
            <a:r>
              <a:rPr lang="pl-PL" altLang="pl-PL" sz="2400" dirty="0"/>
              <a:t> ASCII </a:t>
            </a:r>
            <a:r>
              <a:rPr lang="pl-PL" altLang="pl-PL" sz="2400" dirty="0" err="1"/>
              <a:t>strings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r>
              <a:rPr lang="en-US" altLang="pl-PL" sz="2400" dirty="0"/>
              <a:t>derived</a:t>
            </a:r>
            <a:r>
              <a:rPr lang="pl-PL" altLang="pl-PL" sz="2400" dirty="0"/>
              <a:t> from the </a:t>
            </a:r>
            <a:r>
              <a:rPr lang="pl-PL" altLang="pl-PL" sz="2400" dirty="0" err="1"/>
              <a:t>template</a:t>
            </a:r>
            <a:r>
              <a:rPr lang="pl-PL" altLang="pl-PL" sz="2400" dirty="0"/>
              <a:t> </a:t>
            </a:r>
            <a:r>
              <a:rPr lang="pl-PL" alt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basic_string</a:t>
            </a:r>
            <a:r>
              <a:rPr lang="pl-PL" altLang="pl-PL" sz="2400" dirty="0">
                <a:solidFill>
                  <a:srgbClr val="3E9BB6"/>
                </a:solidFill>
                <a:latin typeface="Consolas" panose="020B0609020204030204" pitchFamily="49" charset="0"/>
              </a:rPr>
              <a:t>&lt;&gt;</a:t>
            </a:r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there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is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also</a:t>
            </a:r>
            <a:r>
              <a:rPr lang="pl-PL" altLang="pl-PL" sz="2400" dirty="0"/>
              <a:t> </a:t>
            </a:r>
            <a:r>
              <a:rPr lang="pl-PL" alt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wstring</a:t>
            </a:r>
            <a:r>
              <a:rPr lang="pl-PL" altLang="pl-PL" sz="2400" dirty="0"/>
              <a:t> for </a:t>
            </a:r>
            <a:r>
              <a:rPr lang="pl-PL" altLang="pl-PL" sz="2400" dirty="0" err="1"/>
              <a:t>alphabets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like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unicode</a:t>
            </a:r>
            <a:endParaRPr lang="pl-PL" altLang="pl-PL" sz="2400" dirty="0"/>
          </a:p>
          <a:p>
            <a:pPr lvl="1">
              <a:lnSpc>
                <a:spcPct val="90000"/>
              </a:lnSpc>
            </a:pPr>
            <a:endParaRPr lang="pl-PL" altLang="pl-PL" sz="2400" dirty="0"/>
          </a:p>
          <a:p>
            <a:pPr lvl="1">
              <a:lnSpc>
                <a:spcPct val="90000"/>
              </a:lnSpc>
            </a:pPr>
            <a:r>
              <a:rPr lang="pl-PL" altLang="pl-PL" sz="2400" dirty="0"/>
              <a:t>not </a:t>
            </a:r>
            <a:r>
              <a:rPr lang="pl-PL" altLang="pl-PL" sz="2400" dirty="0" err="1"/>
              <a:t>an</a:t>
            </a:r>
            <a:r>
              <a:rPr lang="pl-PL" altLang="pl-PL" sz="2400" dirty="0"/>
              <a:t> ASCIIZ string (</a:t>
            </a:r>
            <a:r>
              <a:rPr lang="pl-PL" altLang="pl-PL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pl-PL" altLang="pl-PL" sz="2400" dirty="0">
                <a:latin typeface="Arial Narrow" panose="020B0606020202030204" pitchFamily="34" charset="0"/>
              </a:rPr>
              <a:t> *</a:t>
            </a:r>
            <a:r>
              <a:rPr lang="pl-PL" altLang="pl-PL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pl-PL" altLang="pl-PL" sz="2400" dirty="0" err="1"/>
              <a:t>interface</a:t>
            </a:r>
            <a:r>
              <a:rPr lang="pl-PL" altLang="pl-PL" sz="2400" dirty="0"/>
              <a:t> </a:t>
            </a:r>
            <a:r>
              <a:rPr lang="pl-PL" altLang="pl-PL" sz="2400" dirty="0" err="1"/>
              <a:t>allows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building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expressions</a:t>
            </a:r>
            <a:r>
              <a:rPr lang="pl-PL" altLang="pl-PL" sz="2400" dirty="0"/>
              <a:t> </a:t>
            </a:r>
            <a:r>
              <a:rPr lang="pl-PL" altLang="pl-PL" sz="2400" dirty="0" err="1"/>
              <a:t>using</a:t>
            </a:r>
            <a:r>
              <a:rPr lang="pl-PL" altLang="pl-PL" sz="2400" dirty="0"/>
              <a:t>:</a:t>
            </a:r>
            <a:br>
              <a:rPr lang="pl-PL" altLang="pl-PL" sz="2400" dirty="0"/>
            </a:br>
            <a:r>
              <a:rPr lang="pl-PL" altLang="pl-PL" sz="2400" dirty="0">
                <a:solidFill>
                  <a:srgbClr val="3E9BB6"/>
                </a:solidFill>
                <a:latin typeface="Consolas" panose="020B0609020204030204" pitchFamily="49" charset="0"/>
              </a:rPr>
              <a:t>string</a:t>
            </a:r>
            <a:r>
              <a:rPr lang="pl-PL" altLang="pl-PL" sz="2400" dirty="0"/>
              <a:t>, C ASCIIZ string, </a:t>
            </a:r>
            <a:r>
              <a:rPr lang="pl-PL" altLang="pl-PL" sz="24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endParaRPr lang="pl-PL" altLang="pl-PL" sz="2400" dirty="0"/>
          </a:p>
          <a:p>
            <a:pPr lvl="2">
              <a:lnSpc>
                <a:spcPct val="90000"/>
              </a:lnSpc>
            </a:pPr>
            <a:r>
              <a:rPr lang="pl-PL" altLang="pl-PL" sz="2000" dirty="0" err="1"/>
              <a:t>there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a </a:t>
            </a:r>
            <a:r>
              <a:rPr lang="pl-PL" altLang="pl-PL" sz="2000" dirty="0" err="1"/>
              <a:t>conversion</a:t>
            </a:r>
            <a:r>
              <a:rPr lang="pl-PL" altLang="pl-PL" sz="2000" dirty="0"/>
              <a:t> to </a:t>
            </a:r>
            <a:r>
              <a:rPr lang="pl-PL" altLang="pl-PL" sz="2000" dirty="0" err="1">
                <a:solidFill>
                  <a:srgbClr val="3E9BB6"/>
                </a:solidFill>
                <a:latin typeface="Consolas" panose="020B0609020204030204" pitchFamily="49" charset="0"/>
              </a:rPr>
              <a:t>sting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class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except</a:t>
            </a:r>
            <a:r>
              <a:rPr lang="pl-PL" altLang="pl-PL" sz="2000" dirty="0"/>
              <a:t> for single </a:t>
            </a:r>
            <a:r>
              <a:rPr lang="pl-PL" altLang="pl-PL" sz="2000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</a:p>
          <a:p>
            <a:pPr lvl="3">
              <a:lnSpc>
                <a:spcPct val="90000"/>
              </a:lnSpc>
            </a:pPr>
            <a:r>
              <a:rPr lang="pl-PL" altLang="pl-PL" dirty="0" err="1"/>
              <a:t>there</a:t>
            </a:r>
            <a:r>
              <a:rPr lang="pl-PL" altLang="pl-PL" dirty="0"/>
              <a:t> </a:t>
            </a:r>
            <a:r>
              <a:rPr lang="pl-PL" altLang="pl-PL" dirty="0" err="1"/>
              <a:t>is</a:t>
            </a:r>
            <a:r>
              <a:rPr lang="pl-PL" altLang="pl-PL" dirty="0"/>
              <a:t> a </a:t>
            </a:r>
            <a:r>
              <a:rPr lang="pl-PL" altLang="pl-PL" dirty="0" err="1"/>
              <a:t>constructor</a:t>
            </a:r>
            <a:r>
              <a:rPr lang="pl-PL" altLang="pl-PL" dirty="0"/>
              <a:t>: </a:t>
            </a:r>
            <a:r>
              <a:rPr lang="pl-PL" altLang="pl-PL" dirty="0">
                <a:solidFill>
                  <a:srgbClr val="3E9BB6"/>
                </a:solidFill>
                <a:latin typeface="Consolas" panose="020B0609020204030204" pitchFamily="49" charset="0"/>
              </a:rPr>
              <a:t>string</a:t>
            </a:r>
            <a:r>
              <a:rPr lang="pl-PL" altLang="pl-PL" dirty="0">
                <a:latin typeface="Consolas" panose="020B0609020204030204" pitchFamily="49" charset="0"/>
              </a:rPr>
              <a:t> s(1, </a:t>
            </a:r>
            <a:r>
              <a:rPr lang="pl-PL" altLang="pl-PL" dirty="0">
                <a:solidFill>
                  <a:srgbClr val="C00000"/>
                </a:solidFill>
                <a:latin typeface="Consolas" panose="020B0609020204030204" pitchFamily="49" charset="0"/>
              </a:rPr>
              <a:t>‘c’</a:t>
            </a:r>
            <a:r>
              <a:rPr lang="pl-PL" altLang="pl-PL" dirty="0">
                <a:latin typeface="Consolas" panose="020B0609020204030204" pitchFamily="49" charset="0"/>
              </a:rPr>
              <a:t>);</a:t>
            </a:r>
          </a:p>
          <a:p>
            <a:pPr lvl="2">
              <a:lnSpc>
                <a:spcPct val="90000"/>
              </a:lnSpc>
            </a:pPr>
            <a:r>
              <a:rPr lang="pl-PL" altLang="pl-PL" sz="2000" dirty="0"/>
              <a:t>no automatic </a:t>
            </a:r>
            <a:r>
              <a:rPr lang="pl-PL" altLang="pl-PL" sz="2000" dirty="0" err="1"/>
              <a:t>conversion</a:t>
            </a:r>
            <a:r>
              <a:rPr lang="pl-PL" altLang="pl-PL" sz="2000" dirty="0"/>
              <a:t> from </a:t>
            </a:r>
            <a:r>
              <a:rPr lang="pl-PL" altLang="pl-PL" sz="2000" dirty="0">
                <a:solidFill>
                  <a:srgbClr val="3E9BB6"/>
                </a:solidFill>
                <a:latin typeface="Consolas" panose="020B0609020204030204" pitchFamily="49" charset="0"/>
              </a:rPr>
              <a:t>string</a:t>
            </a:r>
            <a:r>
              <a:rPr lang="pl-PL" altLang="pl-PL" sz="2000" dirty="0">
                <a:latin typeface="Consolas" panose="020B0609020204030204" pitchFamily="49" charset="0"/>
              </a:rPr>
              <a:t> </a:t>
            </a:r>
            <a:r>
              <a:rPr lang="pl-PL" altLang="pl-PL" sz="2000" dirty="0" err="1" smtClean="0"/>
              <a:t>class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7197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class</a:t>
            </a:r>
            <a:endParaRPr lang="en-US" altLang="pl-PL"/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sz="2800" dirty="0" err="1"/>
              <a:t>Designed</a:t>
            </a:r>
            <a:r>
              <a:rPr lang="pl-PL" altLang="pl-PL" sz="2800" dirty="0"/>
              <a:t> to </a:t>
            </a:r>
            <a:r>
              <a:rPr lang="pl-PL" altLang="pl-PL" sz="2800" dirty="0" err="1"/>
              <a:t>behave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like</a:t>
            </a:r>
            <a:r>
              <a:rPr lang="pl-PL" altLang="pl-PL" sz="2800" dirty="0"/>
              <a:t> </a:t>
            </a:r>
            <a:r>
              <a:rPr lang="pl-PL" altLang="pl-PL" sz="2800" dirty="0" err="1"/>
              <a:t>fundamental</a:t>
            </a:r>
            <a:r>
              <a:rPr lang="pl-PL" altLang="pl-PL" sz="2800" dirty="0"/>
              <a:t> </a:t>
            </a:r>
            <a:r>
              <a:rPr lang="pl-PL" altLang="pl-PL" sz="2800" dirty="0" err="1"/>
              <a:t>type</a:t>
            </a:r>
            <a:r>
              <a:rPr lang="pl-PL" altLang="pl-PL" sz="2800" dirty="0"/>
              <a:t> ...</a:t>
            </a:r>
          </a:p>
          <a:p>
            <a:pPr lvl="1"/>
            <a:r>
              <a:rPr lang="pl-PL" altLang="pl-PL" sz="2400" dirty="0" err="1"/>
              <a:t>internal</a:t>
            </a:r>
            <a:r>
              <a:rPr lang="pl-PL" altLang="pl-PL" sz="2400" dirty="0"/>
              <a:t> </a:t>
            </a:r>
            <a:r>
              <a:rPr lang="pl-PL" altLang="pl-PL" sz="2400" dirty="0" err="1"/>
              <a:t>memory</a:t>
            </a:r>
            <a:r>
              <a:rPr lang="pl-PL" altLang="pl-PL" sz="2400" dirty="0"/>
              <a:t> management</a:t>
            </a:r>
          </a:p>
          <a:p>
            <a:pPr lvl="1"/>
            <a:r>
              <a:rPr lang="pl-PL" altLang="pl-PL" sz="2400" dirty="0" err="1"/>
              <a:t>stream</a:t>
            </a:r>
            <a:r>
              <a:rPr lang="pl-PL" altLang="pl-PL" sz="2400" dirty="0"/>
              <a:t> </a:t>
            </a:r>
            <a:r>
              <a:rPr lang="pl-PL" altLang="pl-PL" sz="2400" dirty="0" err="1"/>
              <a:t>operators</a:t>
            </a:r>
            <a:endParaRPr lang="pl-PL" altLang="pl-PL" sz="2400" dirty="0"/>
          </a:p>
          <a:p>
            <a:pPr lvl="1"/>
            <a:endParaRPr lang="pl-PL" altLang="pl-PL" sz="2400" dirty="0"/>
          </a:p>
          <a:p>
            <a:r>
              <a:rPr lang="pl-PL" altLang="pl-PL" sz="2800" dirty="0"/>
              <a:t>... </a:t>
            </a:r>
            <a:r>
              <a:rPr lang="pl-PL" altLang="pl-PL" sz="2800" dirty="0" err="1"/>
              <a:t>however</a:t>
            </a:r>
            <a:r>
              <a:rPr lang="pl-PL" altLang="pl-PL" sz="2800" dirty="0"/>
              <a:t> with </a:t>
            </a:r>
            <a:r>
              <a:rPr lang="pl-PL" altLang="pl-PL" sz="2800" dirty="0" err="1"/>
              <a:t>many</a:t>
            </a:r>
            <a:r>
              <a:rPr lang="pl-PL" altLang="pl-PL" sz="2800" dirty="0"/>
              <a:t> extra </a:t>
            </a:r>
            <a:r>
              <a:rPr lang="pl-PL" altLang="pl-PL" sz="2800" dirty="0" err="1"/>
              <a:t>methods</a:t>
            </a:r>
            <a:endParaRPr lang="pl-PL" altLang="pl-PL" sz="2800" dirty="0"/>
          </a:p>
          <a:p>
            <a:pPr lvl="1"/>
            <a:r>
              <a:rPr lang="pl-PL" altLang="pl-PL" sz="2400" dirty="0" err="1"/>
              <a:t>like</a:t>
            </a:r>
            <a:r>
              <a:rPr lang="pl-PL" altLang="pl-PL" sz="2400" dirty="0"/>
              <a:t> STL </a:t>
            </a:r>
            <a:r>
              <a:rPr lang="pl-PL" altLang="pl-PL" sz="2400" dirty="0" err="1"/>
              <a:t>container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eg</a:t>
            </a:r>
            <a:r>
              <a:rPr lang="pl-PL" altLang="pl-PL" sz="2400" dirty="0"/>
              <a:t>. </a:t>
            </a:r>
            <a:r>
              <a:rPr lang="pl-PL" altLang="pl-PL" sz="2400" dirty="0" err="1">
                <a:solidFill>
                  <a:srgbClr val="3E9BB6"/>
                </a:solidFill>
                <a:latin typeface="Consolas" panose="020B0609020204030204" pitchFamily="49" charset="0"/>
              </a:rPr>
              <a:t>vector</a:t>
            </a:r>
            <a:r>
              <a:rPr lang="pl-PL" altLang="pl-PL" sz="2400" dirty="0"/>
              <a:t>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l-PL" altLang="pl-PL" dirty="0">
                <a:solidFill>
                  <a:schemeClr val="accent1"/>
                </a:solidFill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8339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class usage example</a:t>
            </a:r>
            <a:endParaRPr lang="en-US" altLang="pl-PL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pl-PL" sz="2400" dirty="0"/>
              <a:t>Generating temporary names </a:t>
            </a:r>
            <a:r>
              <a:rPr lang="en-US" altLang="pl-PL" sz="2400" dirty="0">
                <a:solidFill>
                  <a:schemeClr val="accent6">
                    <a:lumMod val="75000"/>
                  </a:schemeClr>
                </a:solidFill>
              </a:rPr>
              <a:t>(string1.cpp)</a:t>
            </a:r>
            <a:endParaRPr lang="pl-PL" altLang="pl-PL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400" dirty="0"/>
              <a:t>	</a:t>
            </a:r>
            <a:endParaRPr lang="en-US" altLang="pl-PL" sz="2400" dirty="0"/>
          </a:p>
          <a:p>
            <a:pPr lvl="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600" dirty="0">
                <a:latin typeface="Arial Narrow" panose="020B0606020202030204" pitchFamily="34" charset="0"/>
              </a:rPr>
              <a:t>string1</a:t>
            </a:r>
            <a:r>
              <a:rPr lang="en-US" altLang="pl-PL" sz="1600" dirty="0">
                <a:latin typeface="Arial Narrow" panose="020B0606020202030204" pitchFamily="34" charset="0"/>
              </a:rPr>
              <a:t>.exe name.txt </a:t>
            </a:r>
            <a:r>
              <a:rPr lang="en-US" altLang="pl-PL" sz="1600" dirty="0" err="1">
                <a:latin typeface="Arial Narrow" panose="020B0606020202030204" pitchFamily="34" charset="0"/>
              </a:rPr>
              <a:t>justname</a:t>
            </a:r>
            <a:r>
              <a:rPr lang="en-US" altLang="pl-PL" sz="1600" dirty="0">
                <a:latin typeface="Arial Narrow" panose="020B0606020202030204" pitchFamily="34" charset="0"/>
              </a:rPr>
              <a:t> dot. </a:t>
            </a:r>
            <a:r>
              <a:rPr lang="en-US" altLang="pl-PL" sz="1600" dirty="0" err="1">
                <a:latin typeface="Arial Narrow" panose="020B0606020202030204" pitchFamily="34" charset="0"/>
              </a:rPr>
              <a:t>moment.tmp</a:t>
            </a:r>
            <a:endParaRPr lang="en-US" altLang="pl-PL" sz="1600" dirty="0">
              <a:latin typeface="Arial Narrow" panose="020B0606020202030204" pitchFamily="34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pl-PL" sz="2000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l-PL" sz="1600" dirty="0">
                <a:latin typeface="Arial Narrow" panose="020B0606020202030204" pitchFamily="34" charset="0"/>
              </a:rPr>
              <a:t>name.txt 	=&gt; </a:t>
            </a:r>
            <a:r>
              <a:rPr lang="en-US" altLang="pl-PL" sz="1600" dirty="0" err="1">
                <a:latin typeface="Arial Narrow" panose="020B0606020202030204" pitchFamily="34" charset="0"/>
              </a:rPr>
              <a:t>name.tmp</a:t>
            </a:r>
            <a:endParaRPr lang="en-US" altLang="pl-PL" sz="1600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l-PL" sz="1600" dirty="0" err="1">
                <a:latin typeface="Arial Narrow" panose="020B0606020202030204" pitchFamily="34" charset="0"/>
              </a:rPr>
              <a:t>justname</a:t>
            </a:r>
            <a:r>
              <a:rPr lang="en-US" altLang="pl-PL" sz="1600" dirty="0">
                <a:latin typeface="Arial Narrow" panose="020B0606020202030204" pitchFamily="34" charset="0"/>
              </a:rPr>
              <a:t> 	=&gt; </a:t>
            </a:r>
            <a:r>
              <a:rPr lang="en-US" altLang="pl-PL" sz="1600" dirty="0" err="1">
                <a:latin typeface="Arial Narrow" panose="020B0606020202030204" pitchFamily="34" charset="0"/>
              </a:rPr>
              <a:t>justname.tmp</a:t>
            </a:r>
            <a:endParaRPr lang="en-US" altLang="pl-PL" sz="1600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l-PL" sz="1600" dirty="0">
                <a:latin typeface="Arial Narrow" panose="020B0606020202030204" pitchFamily="34" charset="0"/>
              </a:rPr>
              <a:t>dot. 		=&gt; </a:t>
            </a:r>
            <a:r>
              <a:rPr lang="en-US" altLang="pl-PL" sz="1600" dirty="0" err="1">
                <a:latin typeface="Arial Narrow" panose="020B0606020202030204" pitchFamily="34" charset="0"/>
              </a:rPr>
              <a:t>dot.tmp</a:t>
            </a:r>
            <a:endParaRPr lang="en-US" altLang="pl-PL" sz="1600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pl-PL" sz="1600" dirty="0" err="1">
                <a:latin typeface="Arial Narrow" panose="020B0606020202030204" pitchFamily="34" charset="0"/>
              </a:rPr>
              <a:t>moment.tmp</a:t>
            </a:r>
            <a:r>
              <a:rPr lang="en-US" altLang="pl-PL" sz="1600" dirty="0">
                <a:latin typeface="Arial Narrow" panose="020B0606020202030204" pitchFamily="34" charset="0"/>
              </a:rPr>
              <a:t> 	=&gt; </a:t>
            </a:r>
            <a:r>
              <a:rPr lang="en-US" altLang="pl-PL" sz="1600" dirty="0" err="1">
                <a:latin typeface="Arial Narrow" panose="020B0606020202030204" pitchFamily="34" charset="0"/>
              </a:rPr>
              <a:t>moment.xxx</a:t>
            </a:r>
            <a:endParaRPr lang="en-US" altLang="pl-PL" sz="1600" dirty="0">
              <a:latin typeface="Arial Narrow" panose="020B0606020202030204" pitchFamily="34" charset="0"/>
            </a:endParaRPr>
          </a:p>
          <a:p>
            <a:pPr lvl="1">
              <a:lnSpc>
                <a:spcPct val="80000"/>
              </a:lnSpc>
            </a:pPr>
            <a:endParaRPr lang="en-US" altLang="pl-PL" sz="2000" dirty="0"/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size_type</a:t>
            </a:r>
            <a:r>
              <a:rPr lang="en-US" altLang="pl-PL" sz="2400" dirty="0" smtClean="0"/>
              <a:t> </a:t>
            </a:r>
            <a:r>
              <a:rPr lang="en-US" altLang="pl-PL" sz="2400" dirty="0"/>
              <a:t>is type of index, use it, not an </a:t>
            </a:r>
            <a:r>
              <a:rPr lang="en-US" altLang="pl-PL" sz="2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endParaRPr lang="en-US" altLang="pl-PL" sz="2400" dirty="0">
              <a:solidFill>
                <a:srgbClr val="0000FF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alt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altLang="pl-PL" sz="2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npos</a:t>
            </a:r>
            <a:r>
              <a:rPr lang="en-US" alt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altLang="pl-PL" sz="2400" dirty="0"/>
              <a:t>denotes not a valid position </a:t>
            </a:r>
            <a:r>
              <a:rPr lang="pl-PL" altLang="pl-PL" sz="2400" dirty="0"/>
              <a:t>(</a:t>
            </a:r>
            <a:r>
              <a:rPr lang="pl-PL" altLang="pl-PL" sz="2400" dirty="0" err="1"/>
              <a:t>actually</a:t>
            </a:r>
            <a:r>
              <a:rPr lang="pl-PL" altLang="pl-PL" sz="2400" dirty="0"/>
              <a:t> </a:t>
            </a:r>
            <a:r>
              <a:rPr lang="pl-PL" altLang="pl-PL" sz="2400" dirty="0" err="1" smtClean="0"/>
              <a:t>is</a:t>
            </a:r>
            <a:r>
              <a:rPr lang="pl-PL" altLang="pl-PL" sz="2400" dirty="0" smtClean="0"/>
              <a:t> </a:t>
            </a:r>
            <a:r>
              <a:rPr lang="pl-PL" altLang="pl-PL" sz="2400" dirty="0"/>
              <a:t>-1)</a:t>
            </a:r>
            <a:endParaRPr lang="en-US" altLang="pl-PL" sz="2400" dirty="0"/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similar to end iterator, however it is a value</a:t>
            </a:r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as a result of string methods it means</a:t>
            </a:r>
            <a:r>
              <a:rPr lang="pl-PL" altLang="pl-PL" sz="2000" dirty="0"/>
              <a:t>: </a:t>
            </a:r>
            <a:r>
              <a:rPr lang="pl-PL" altLang="pl-PL" sz="2000" dirty="0">
                <a:cs typeface="Times New Roman" panose="02020603050405020304" pitchFamily="18" charset="0"/>
              </a:rPr>
              <a:t>“</a:t>
            </a:r>
            <a:r>
              <a:rPr lang="en-US" altLang="pl-PL" sz="2000" dirty="0"/>
              <a:t>not found”</a:t>
            </a:r>
          </a:p>
          <a:p>
            <a:pPr lvl="1">
              <a:lnSpc>
                <a:spcPct val="80000"/>
              </a:lnSpc>
            </a:pPr>
            <a:r>
              <a:rPr lang="en-US" altLang="pl-PL" sz="2000" dirty="0"/>
              <a:t>as an argument of string methods it means</a:t>
            </a:r>
            <a:r>
              <a:rPr lang="pl-PL" altLang="pl-PL" sz="2000" dirty="0"/>
              <a:t>:</a:t>
            </a:r>
            <a:r>
              <a:rPr lang="en-US" altLang="pl-PL" sz="2000" dirty="0"/>
              <a:t> </a:t>
            </a:r>
            <a:r>
              <a:rPr lang="pl-PL" altLang="pl-PL" sz="2000" dirty="0">
                <a:cs typeface="Times New Roman" panose="02020603050405020304" pitchFamily="18" charset="0"/>
              </a:rPr>
              <a:t>“</a:t>
            </a:r>
            <a:r>
              <a:rPr lang="en-US" altLang="pl-PL" sz="2000" dirty="0"/>
              <a:t>all</a:t>
            </a:r>
            <a:r>
              <a:rPr lang="pl-PL" altLang="pl-PL" sz="2000" dirty="0"/>
              <a:t>/</a:t>
            </a:r>
            <a:r>
              <a:rPr lang="en-US" altLang="pl-PL" sz="2000" dirty="0"/>
              <a:t>remaining char</a:t>
            </a:r>
            <a:r>
              <a:rPr lang="pl-PL" altLang="pl-PL" sz="2000" dirty="0" err="1"/>
              <a:t>acter</a:t>
            </a:r>
            <a:r>
              <a:rPr lang="en-US" altLang="pl-PL" sz="2000" dirty="0"/>
              <a:t>s</a:t>
            </a:r>
            <a:r>
              <a:rPr lang="pl-PL" altLang="pl-PL" sz="2000" dirty="0"/>
              <a:t>”</a:t>
            </a:r>
            <a:endParaRPr lang="en-US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08293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String class usage example</a:t>
            </a:r>
            <a:endParaRPr lang="en-US" altLang="pl-PL"/>
          </a:p>
        </p:txBody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altLang="pl-PL" sz="2400" dirty="0" err="1"/>
              <a:t>Scrambling</a:t>
            </a:r>
            <a:r>
              <a:rPr lang="pl-PL" altLang="pl-PL" sz="2400" dirty="0"/>
              <a:t> </a:t>
            </a:r>
            <a:r>
              <a:rPr lang="pl-PL" altLang="pl-PL" sz="2400" dirty="0" err="1"/>
              <a:t>words</a:t>
            </a:r>
            <a:r>
              <a:rPr lang="en-US" altLang="pl-PL" sz="2400" dirty="0"/>
              <a:t> </a:t>
            </a:r>
            <a:r>
              <a:rPr lang="en-US" altLang="pl-PL" sz="2400" dirty="0">
                <a:solidFill>
                  <a:schemeClr val="accent6">
                    <a:lumMod val="75000"/>
                  </a:schemeClr>
                </a:solidFill>
              </a:rPr>
              <a:t>(string</a:t>
            </a:r>
            <a:r>
              <a:rPr lang="pl-PL" altLang="pl-PL" sz="24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pl-PL" sz="24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altLang="pl-PL" sz="2400" dirty="0" err="1">
                <a:solidFill>
                  <a:schemeClr val="accent6">
                    <a:lumMod val="75000"/>
                  </a:schemeClr>
                </a:solidFill>
              </a:rPr>
              <a:t>cpp</a:t>
            </a:r>
            <a:r>
              <a:rPr lang="en-US" altLang="pl-PL" sz="24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lvl="3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pl-PL" sz="1600" dirty="0"/>
          </a:p>
          <a:p>
            <a:pPr lvl="3">
              <a:lnSpc>
                <a:spcPct val="80000"/>
              </a:lnSpc>
            </a:pPr>
            <a:r>
              <a:rPr lang="pl-PL" altLang="pl-PL" sz="1600" dirty="0" err="1">
                <a:latin typeface="Arial Narrow" panose="020B0606020202030204" pitchFamily="34" charset="0"/>
              </a:rPr>
              <a:t>input</a:t>
            </a:r>
            <a:r>
              <a:rPr lang="pl-PL" altLang="pl-PL" sz="1600" dirty="0">
                <a:latin typeface="Arial Narrow" panose="020B0606020202030204" pitchFamily="34" charset="0"/>
              </a:rPr>
              <a:t>:	</a:t>
            </a:r>
            <a:r>
              <a:rPr lang="en-US" altLang="pl-PL" sz="1600" dirty="0">
                <a:latin typeface="Arial Narrow" panose="020B0606020202030204" pitchFamily="34" charset="0"/>
              </a:rPr>
              <a:t>Hello world!</a:t>
            </a:r>
          </a:p>
          <a:p>
            <a:pPr lvl="3">
              <a:lnSpc>
                <a:spcPct val="80000"/>
              </a:lnSpc>
            </a:pPr>
            <a:r>
              <a:rPr lang="pl-PL" altLang="pl-PL" sz="1600" dirty="0" err="1">
                <a:latin typeface="Arial Narrow" panose="020B0606020202030204" pitchFamily="34" charset="0"/>
              </a:rPr>
              <a:t>output</a:t>
            </a:r>
            <a:r>
              <a:rPr lang="pl-PL" altLang="pl-PL" sz="1600" dirty="0">
                <a:latin typeface="Arial Narrow" panose="020B0606020202030204" pitchFamily="34" charset="0"/>
              </a:rPr>
              <a:t>:	</a:t>
            </a:r>
            <a:r>
              <a:rPr lang="en-US" altLang="pl-PL" sz="1600" dirty="0" err="1">
                <a:latin typeface="Arial Narrow" panose="020B0606020202030204" pitchFamily="34" charset="0"/>
              </a:rPr>
              <a:t>olleH</a:t>
            </a:r>
            <a:r>
              <a:rPr lang="en-US" altLang="pl-PL" sz="1600" dirty="0">
                <a:latin typeface="Arial Narrow" panose="020B0606020202030204" pitchFamily="34" charset="0"/>
              </a:rPr>
              <a:t> !</a:t>
            </a:r>
            <a:r>
              <a:rPr lang="en-US" altLang="pl-PL" sz="1600" dirty="0" err="1">
                <a:latin typeface="Arial Narrow" panose="020B0606020202030204" pitchFamily="34" charset="0"/>
              </a:rPr>
              <a:t>dlrow</a:t>
            </a:r>
            <a:endParaRPr lang="en-US" altLang="pl-PL" sz="1600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</a:pPr>
            <a:r>
              <a:rPr lang="pl-PL" altLang="pl-PL" sz="1600" dirty="0" err="1">
                <a:latin typeface="Arial Narrow" panose="020B0606020202030204" pitchFamily="34" charset="0"/>
              </a:rPr>
              <a:t>now</a:t>
            </a:r>
            <a:r>
              <a:rPr lang="pl-PL" altLang="pl-PL" sz="1600" dirty="0">
                <a:latin typeface="Arial Narrow" panose="020B0606020202030204" pitchFamily="34" charset="0"/>
              </a:rPr>
              <a:t>, </a:t>
            </a:r>
            <a:r>
              <a:rPr lang="pl-PL" altLang="pl-PL" sz="1600" dirty="0" err="1">
                <a:latin typeface="Arial Narrow" panose="020B0606020202030204" pitchFamily="34" charset="0"/>
              </a:rPr>
              <a:t>guess</a:t>
            </a:r>
            <a:r>
              <a:rPr lang="pl-PL" altLang="pl-PL" sz="1600" dirty="0">
                <a:latin typeface="Arial Narrow" panose="020B0606020202030204" pitchFamily="34" charset="0"/>
              </a:rPr>
              <a:t> the </a:t>
            </a:r>
            <a:r>
              <a:rPr lang="pl-PL" altLang="pl-PL" sz="1600" dirty="0" err="1">
                <a:latin typeface="Arial Narrow" panose="020B0606020202030204" pitchFamily="34" charset="0"/>
              </a:rPr>
              <a:t>input</a:t>
            </a:r>
            <a:r>
              <a:rPr lang="pl-PL" altLang="pl-PL" sz="1600" dirty="0">
                <a:latin typeface="Arial Narrow" panose="020B0606020202030204" pitchFamily="34" charset="0"/>
              </a:rPr>
              <a:t> </a:t>
            </a:r>
            <a:r>
              <a:rPr lang="pl-PL" altLang="pl-PL" sz="1600" dirty="0" err="1">
                <a:latin typeface="Arial Narrow" panose="020B0606020202030204" pitchFamily="34" charset="0"/>
              </a:rPr>
              <a:t>input</a:t>
            </a:r>
            <a:r>
              <a:rPr lang="pl-PL" altLang="pl-PL" sz="1600" dirty="0">
                <a:latin typeface="Arial Narrow" panose="020B0606020202030204" pitchFamily="34" charset="0"/>
              </a:rPr>
              <a:t> ;-)	</a:t>
            </a:r>
            <a:endParaRPr lang="en-US" altLang="pl-PL" sz="1600" dirty="0">
              <a:latin typeface="Arial Narrow" panose="020B0606020202030204" pitchFamily="34" charset="0"/>
            </a:endParaRPr>
          </a:p>
          <a:p>
            <a:pPr lvl="3">
              <a:lnSpc>
                <a:spcPct val="80000"/>
              </a:lnSpc>
            </a:pPr>
            <a:r>
              <a:rPr lang="pl-PL" altLang="pl-PL" sz="1600" dirty="0" err="1">
                <a:latin typeface="Arial Narrow" panose="020B0606020202030204" pitchFamily="34" charset="0"/>
              </a:rPr>
              <a:t>output</a:t>
            </a:r>
            <a:r>
              <a:rPr lang="pl-PL" altLang="pl-PL" sz="1600" dirty="0">
                <a:latin typeface="Arial Narrow" panose="020B0606020202030204" pitchFamily="34" charset="0"/>
              </a:rPr>
              <a:t>:	</a:t>
            </a:r>
            <a:r>
              <a:rPr lang="en-US" altLang="pl-PL" sz="1600" dirty="0" err="1">
                <a:latin typeface="Arial Narrow" panose="020B0606020202030204" pitchFamily="34" charset="0"/>
              </a:rPr>
              <a:t>gnirtS</a:t>
            </a:r>
            <a:r>
              <a:rPr lang="en-US" altLang="pl-PL" sz="1600" dirty="0">
                <a:latin typeface="Arial Narrow" panose="020B0606020202030204" pitchFamily="34" charset="0"/>
              </a:rPr>
              <a:t> </a:t>
            </a:r>
            <a:r>
              <a:rPr lang="en-US" altLang="pl-PL" sz="1600" dirty="0" err="1">
                <a:latin typeface="Arial Narrow" panose="020B0606020202030204" pitchFamily="34" charset="0"/>
              </a:rPr>
              <a:t>ssalc</a:t>
            </a:r>
            <a:r>
              <a:rPr lang="en-US" altLang="pl-PL" sz="1600" dirty="0">
                <a:latin typeface="Arial Narrow" panose="020B0606020202030204" pitchFamily="34" charset="0"/>
              </a:rPr>
              <a:t> </a:t>
            </a:r>
            <a:r>
              <a:rPr lang="en-US" altLang="pl-PL" sz="1600" dirty="0" err="1">
                <a:latin typeface="Arial Narrow" panose="020B0606020202030204" pitchFamily="34" charset="0"/>
              </a:rPr>
              <a:t>egasu</a:t>
            </a:r>
            <a:r>
              <a:rPr lang="en-US" altLang="pl-PL" sz="1600" dirty="0">
                <a:latin typeface="Arial Narrow" panose="020B0606020202030204" pitchFamily="34" charset="0"/>
              </a:rPr>
              <a:t> </a:t>
            </a:r>
            <a:r>
              <a:rPr lang="en-US" altLang="pl-PL" sz="1600" dirty="0" err="1">
                <a:latin typeface="Arial Narrow" panose="020B0606020202030204" pitchFamily="34" charset="0"/>
              </a:rPr>
              <a:t>elpmaxe</a:t>
            </a:r>
            <a:endParaRPr lang="en-US" altLang="pl-PL" sz="16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endParaRPr lang="pl-PL" altLang="pl-PL" sz="2400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</a:pP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getline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stream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24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endParaRPr lang="pl-PL" altLang="pl-PL" sz="2400" dirty="0">
              <a:latin typeface="Arial Narrow" panose="020B0606020202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inputs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whole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line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including</a:t>
            </a:r>
            <a:r>
              <a:rPr lang="pl-PL" altLang="pl-PL" sz="2000" dirty="0"/>
              <a:t> and </a:t>
            </a:r>
            <a:r>
              <a:rPr lang="pl-PL" altLang="pl-PL" sz="2000" dirty="0" err="1"/>
              <a:t>discarding</a:t>
            </a:r>
            <a:r>
              <a:rPr lang="pl-PL" altLang="pl-PL" sz="2000" dirty="0"/>
              <a:t> </a:t>
            </a:r>
            <a:r>
              <a:rPr lang="pl-PL" altLang="pl-PL" sz="20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EOL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returns</a:t>
            </a:r>
            <a:r>
              <a:rPr lang="pl-PL" altLang="pl-PL" sz="2000" dirty="0"/>
              <a:t> </a:t>
            </a:r>
            <a:r>
              <a:rPr lang="pl-PL" altLang="pl-PL" sz="2000" dirty="0" err="1"/>
              <a:t>false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after</a:t>
            </a:r>
            <a:r>
              <a:rPr lang="pl-PL" altLang="pl-PL" sz="2000" dirty="0"/>
              <a:t> </a:t>
            </a:r>
            <a:r>
              <a:rPr lang="pl-PL" sz="2000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EOF</a:t>
            </a:r>
            <a:endParaRPr lang="pl-PL" altLang="pl-PL" sz="2000" dirty="0">
              <a:latin typeface="Arial Narrow" panose="020B0606020202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pl-PL" altLang="pl-PL" sz="2000" dirty="0"/>
              <a:t>third argument </a:t>
            </a:r>
            <a:r>
              <a:rPr lang="pl-PL" altLang="pl-PL" sz="2000" dirty="0" err="1"/>
              <a:t>is</a:t>
            </a:r>
            <a:r>
              <a:rPr lang="pl-PL" altLang="pl-PL" sz="2000" dirty="0"/>
              <a:t> a </a:t>
            </a:r>
            <a:r>
              <a:rPr lang="pl-PL" altLang="pl-PL" sz="2000" dirty="0" err="1"/>
              <a:t>line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delimeter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defaults</a:t>
            </a:r>
            <a:r>
              <a:rPr lang="pl-PL" altLang="pl-PL" sz="2000" dirty="0"/>
              <a:t> to </a:t>
            </a:r>
            <a:r>
              <a:rPr lang="pl-PL" altLang="pl-PL" sz="2000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‘\n’</a:t>
            </a:r>
          </a:p>
          <a:p>
            <a:pPr>
              <a:lnSpc>
                <a:spcPct val="80000"/>
              </a:lnSpc>
            </a:pPr>
            <a:r>
              <a:rPr lang="pl-PL" altLang="pl-PL" sz="2400" dirty="0" err="1"/>
              <a:t>access</a:t>
            </a:r>
            <a:r>
              <a:rPr lang="pl-PL" altLang="pl-PL" sz="2400" dirty="0"/>
              <a:t> to string </a:t>
            </a:r>
            <a:r>
              <a:rPr lang="pl-PL" altLang="pl-PL" sz="2400" dirty="0" err="1"/>
              <a:t>elements</a:t>
            </a:r>
            <a:endParaRPr lang="pl-PL" altLang="pl-PL" sz="2400" dirty="0"/>
          </a:p>
          <a:p>
            <a:pPr lvl="1">
              <a:lnSpc>
                <a:spcPct val="80000"/>
              </a:lnSpc>
            </a:pPr>
            <a:r>
              <a:rPr lang="pl-PL" alt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operator[] </a:t>
            </a:r>
            <a:r>
              <a:rPr lang="pl-PL" altLang="pl-PL" sz="2000" dirty="0"/>
              <a:t>– fast, no </a:t>
            </a:r>
            <a:r>
              <a:rPr lang="pl-PL" altLang="pl-PL" sz="2000" dirty="0" err="1"/>
              <a:t>range</a:t>
            </a:r>
            <a:r>
              <a:rPr lang="pl-PL" altLang="pl-PL" sz="2000" dirty="0"/>
              <a:t> </a:t>
            </a:r>
            <a:r>
              <a:rPr lang="pl-PL" altLang="pl-PL" sz="2000" dirty="0" err="1"/>
              <a:t>checks</a:t>
            </a:r>
            <a:endParaRPr lang="pl-PL" altLang="pl-PL" sz="2000" dirty="0"/>
          </a:p>
          <a:p>
            <a:pPr lvl="1">
              <a:lnSpc>
                <a:spcPct val="80000"/>
              </a:lnSpc>
            </a:pPr>
            <a:r>
              <a:rPr lang="pl-PL" altLang="pl-PL" sz="2000" dirty="0" err="1"/>
              <a:t>method</a:t>
            </a:r>
            <a:r>
              <a:rPr lang="pl-PL" altLang="pl-PL" sz="2000" dirty="0"/>
              <a:t> </a:t>
            </a:r>
            <a:r>
              <a:rPr lang="pl-PL" altLang="pl-PL" sz="2000" dirty="0" err="1">
                <a:highlight>
                  <a:srgbClr val="FFFFFF"/>
                </a:highlight>
                <a:latin typeface="Consolas" panose="020B0609020204030204" pitchFamily="49" charset="0"/>
              </a:rPr>
              <a:t>at</a:t>
            </a:r>
            <a:r>
              <a:rPr lang="pl-PL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2000" dirty="0"/>
              <a:t>– </a:t>
            </a:r>
            <a:r>
              <a:rPr lang="pl-PL" altLang="pl-PL" sz="2000" dirty="0" err="1"/>
              <a:t>slow</a:t>
            </a:r>
            <a:r>
              <a:rPr lang="pl-PL" altLang="pl-PL" sz="2000" dirty="0"/>
              <a:t> </a:t>
            </a:r>
            <a:r>
              <a:rPr lang="pl-PL" altLang="pl-PL" sz="2000" dirty="0" err="1"/>
              <a:t>due</a:t>
            </a:r>
            <a:r>
              <a:rPr lang="pl-PL" altLang="pl-PL" sz="2000" dirty="0"/>
              <a:t> to </a:t>
            </a:r>
            <a:r>
              <a:rPr lang="pl-PL" altLang="pl-PL" sz="2000" dirty="0" err="1"/>
              <a:t>checking</a:t>
            </a:r>
            <a:r>
              <a:rPr lang="pl-PL" altLang="pl-PL" sz="2000" dirty="0"/>
              <a:t> of </a:t>
            </a:r>
            <a:r>
              <a:rPr lang="pl-PL" altLang="pl-PL" sz="2000" dirty="0" err="1"/>
              <a:t>ranges</a:t>
            </a:r>
            <a:r>
              <a:rPr lang="en-US" altLang="pl-PL" sz="2000" dirty="0"/>
              <a:t> </a:t>
            </a: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165490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converting string to char *</a:t>
            </a:r>
            <a:endParaRPr lang="en-US" altLang="pl-PL"/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000" dirty="0"/>
              <a:t>no automatic </a:t>
            </a:r>
            <a:r>
              <a:rPr lang="pl-PL" altLang="pl-PL" sz="2000" dirty="0" err="1"/>
              <a:t>conversion</a:t>
            </a:r>
            <a:endParaRPr lang="pl-PL" altLang="pl-PL" sz="2000" dirty="0"/>
          </a:p>
          <a:p>
            <a:pPr>
              <a:lnSpc>
                <a:spcPct val="80000"/>
              </a:lnSpc>
            </a:pPr>
            <a:r>
              <a:rPr lang="pl-PL" altLang="pl-PL" sz="2000" dirty="0"/>
              <a:t>no </a:t>
            </a:r>
            <a:r>
              <a:rPr lang="pl-PL" altLang="pl-PL" sz="2000" dirty="0">
                <a:solidFill>
                  <a:srgbClr val="C00000"/>
                </a:solidFill>
                <a:latin typeface="Consolas" panose="020B0609020204030204" pitchFamily="49" charset="0"/>
              </a:rPr>
              <a:t>‘\0’</a:t>
            </a:r>
          </a:p>
          <a:p>
            <a:pPr>
              <a:lnSpc>
                <a:spcPct val="80000"/>
              </a:lnSpc>
            </a:pPr>
            <a:r>
              <a:rPr lang="pl-PL" altLang="pl-PL" sz="2000" dirty="0" err="1"/>
              <a:t>why</a:t>
            </a:r>
            <a:r>
              <a:rPr lang="pl-PL" altLang="pl-PL" sz="2000" dirty="0"/>
              <a:t> no automatic </a:t>
            </a:r>
            <a:r>
              <a:rPr lang="pl-PL" altLang="pl-PL" sz="2000" dirty="0" err="1"/>
              <a:t>conversion</a:t>
            </a:r>
            <a:r>
              <a:rPr lang="pl-PL" altLang="pl-PL" sz="2000" dirty="0"/>
              <a:t> ???</a:t>
            </a:r>
          </a:p>
          <a:p>
            <a:pPr>
              <a:lnSpc>
                <a:spcPct val="80000"/>
              </a:lnSpc>
            </a:pPr>
            <a:endParaRPr lang="pl-PL" altLang="pl-PL" sz="2000" dirty="0"/>
          </a:p>
          <a:p>
            <a:pPr>
              <a:lnSpc>
                <a:spcPct val="80000"/>
              </a:lnSpc>
            </a:pPr>
            <a:r>
              <a:rPr 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c_str</a:t>
            </a:r>
            <a:r>
              <a:rPr lang="pl-PL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  <a:endParaRPr lang="pl-PL" altLang="pl-PL" sz="2000" dirty="0">
              <a:latin typeface="Arial Narrow" panose="020B0606020202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pl-PL" altLang="pl-PL" sz="1800" dirty="0" err="1"/>
              <a:t>creates</a:t>
            </a:r>
            <a:r>
              <a:rPr lang="pl-PL" altLang="pl-PL" sz="1800" dirty="0"/>
              <a:t> C ASCIIZ string, 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 err="1"/>
              <a:t>returns</a:t>
            </a:r>
            <a:r>
              <a:rPr lang="pl-PL" altLang="pl-PL" sz="1800" dirty="0"/>
              <a:t> pointer </a:t>
            </a:r>
            <a:r>
              <a:rPr lang="pl-PL" altLang="pl-PL" sz="1800" dirty="0" err="1"/>
              <a:t>valid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until</a:t>
            </a:r>
            <a:r>
              <a:rPr lang="pl-PL" altLang="pl-PL" sz="1800" dirty="0"/>
              <a:t> </a:t>
            </a:r>
            <a:r>
              <a:rPr lang="pl-PL" altLang="pl-PL" sz="1800" dirty="0" err="1"/>
              <a:t>next</a:t>
            </a:r>
            <a:r>
              <a:rPr lang="pl-PL" altLang="pl-PL" sz="1800" dirty="0"/>
              <a:t> </a:t>
            </a:r>
            <a:r>
              <a:rPr lang="pl-PL" altLang="pl-PL" sz="1800" dirty="0" err="1"/>
              <a:t>call</a:t>
            </a:r>
            <a:r>
              <a:rPr lang="pl-PL" altLang="pl-PL" sz="1800" dirty="0"/>
              <a:t> to </a:t>
            </a:r>
            <a:r>
              <a:rPr lang="pl-PL" altLang="pl-PL" sz="1800" dirty="0" err="1"/>
              <a:t>nonstatic</a:t>
            </a:r>
            <a:r>
              <a:rPr lang="pl-PL" altLang="pl-PL" sz="1800" dirty="0"/>
              <a:t> </a:t>
            </a:r>
            <a:r>
              <a:rPr lang="pl-PL" altLang="pl-PL" sz="1800" dirty="0" err="1"/>
              <a:t>method</a:t>
            </a:r>
            <a:r>
              <a:rPr lang="pl-PL" altLang="pl-PL" sz="1800" dirty="0"/>
              <a:t> </a:t>
            </a:r>
            <a:r>
              <a:rPr lang="pl-PL" altLang="pl-PL" sz="1800" dirty="0" err="1"/>
              <a:t>or</a:t>
            </a:r>
            <a:r>
              <a:rPr lang="pl-PL" altLang="pl-PL" sz="1800" dirty="0"/>
              <a:t> operator of </a:t>
            </a:r>
            <a:r>
              <a:rPr lang="pl-PL" alt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</a:p>
          <a:p>
            <a:pPr>
              <a:lnSpc>
                <a:spcPct val="80000"/>
              </a:lnSpc>
            </a:pPr>
            <a:endParaRPr lang="pl-PL" altLang="pl-PL" sz="2000" dirty="0"/>
          </a:p>
          <a:p>
            <a:pPr>
              <a:lnSpc>
                <a:spcPct val="80000"/>
              </a:lnSpc>
            </a:pPr>
            <a:r>
              <a:rPr lang="pl-PL" altLang="pl-PL" sz="20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altLang="pl-PL" sz="2000" dirty="0">
                <a:highlight>
                  <a:srgbClr val="FFFFFF"/>
                </a:highlight>
                <a:latin typeface="Consolas" panose="020B0609020204030204" pitchFamily="49" charset="0"/>
              </a:rPr>
              <a:t>::data() 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 err="1"/>
              <a:t>returns</a:t>
            </a:r>
            <a:r>
              <a:rPr lang="pl-PL" altLang="pl-PL" sz="1800" dirty="0"/>
              <a:t> pointer to </a:t>
            </a:r>
            <a:r>
              <a:rPr lang="pl-PL" altLang="pl-PL" sz="1800" dirty="0" err="1"/>
              <a:t>array</a:t>
            </a:r>
            <a:r>
              <a:rPr lang="pl-PL" altLang="pl-PL" sz="1800" dirty="0"/>
              <a:t> of </a:t>
            </a:r>
            <a:r>
              <a:rPr lang="pl-PL" altLang="pl-PL" sz="1800" dirty="0" err="1"/>
              <a:t>chars</a:t>
            </a:r>
            <a:r>
              <a:rPr lang="pl-PL" altLang="pl-PL" sz="1800" dirty="0"/>
              <a:t> </a:t>
            </a:r>
            <a:r>
              <a:rPr lang="pl-PL" altLang="pl-PL" sz="1800" dirty="0" err="1"/>
              <a:t>contained</a:t>
            </a:r>
            <a:r>
              <a:rPr lang="pl-PL" altLang="pl-PL" sz="1800" dirty="0"/>
              <a:t> in </a:t>
            </a:r>
            <a:r>
              <a:rPr lang="pl-PL" altLang="pl-PL" sz="18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altLang="pl-PL" sz="1800" dirty="0"/>
              <a:t>, no </a:t>
            </a:r>
            <a:r>
              <a:rPr lang="pl-PL" altLang="pl-PL" sz="1800" dirty="0" err="1"/>
              <a:t>trailing</a:t>
            </a:r>
            <a:r>
              <a:rPr lang="pl-PL" altLang="pl-PL" sz="1800" dirty="0"/>
              <a:t> </a:t>
            </a:r>
            <a:r>
              <a:rPr lang="pl-PL" altLang="pl-PL" sz="1800" dirty="0">
                <a:solidFill>
                  <a:srgbClr val="C00000"/>
                </a:solidFill>
                <a:latin typeface="Consolas" panose="020B0609020204030204" pitchFamily="49" charset="0"/>
              </a:rPr>
              <a:t>‘\0’</a:t>
            </a:r>
            <a:endParaRPr lang="pl-PL" altLang="pl-PL" sz="1800" dirty="0">
              <a:latin typeface="Arial Narrow" panose="020B0606020202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pl-PL" altLang="pl-PL" sz="1800" dirty="0" err="1"/>
              <a:t>valid</a:t>
            </a:r>
            <a:r>
              <a:rPr lang="pl-PL" altLang="pl-PL" sz="1800" dirty="0"/>
              <a:t> as </a:t>
            </a:r>
            <a:r>
              <a:rPr lang="pl-PL" altLang="pl-PL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c_str</a:t>
            </a:r>
            <a:r>
              <a:rPr lang="pl-PL" altLang="pl-PL" sz="18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 </a:t>
            </a:r>
            <a:r>
              <a:rPr lang="pl-PL" altLang="pl-PL" sz="1800" dirty="0" err="1"/>
              <a:t>result</a:t>
            </a:r>
            <a:endParaRPr lang="pl-PL" altLang="pl-PL" sz="1800" dirty="0"/>
          </a:p>
          <a:p>
            <a:pPr lvl="1">
              <a:lnSpc>
                <a:spcPct val="80000"/>
              </a:lnSpc>
            </a:pPr>
            <a:endParaRPr lang="pl-PL" altLang="pl-PL" sz="1800" dirty="0"/>
          </a:p>
          <a:p>
            <a:pPr>
              <a:lnSpc>
                <a:spcPct val="80000"/>
              </a:lnSpc>
            </a:pPr>
            <a:r>
              <a:rPr lang="pl-PL" sz="1900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copy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9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char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</a:t>
            </a:r>
            <a:r>
              <a:rPr lang="pl-PL" sz="1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dest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number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pl-PL" sz="19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pl-PL" sz="19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9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staridx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pl-PL" altLang="pl-PL" sz="1800" dirty="0" err="1"/>
              <a:t>if</a:t>
            </a:r>
            <a:r>
              <a:rPr lang="pl-PL" altLang="pl-PL" sz="1800" dirty="0"/>
              <a:t> </a:t>
            </a:r>
            <a:r>
              <a:rPr lang="pl-PL" altLang="pl-PL" sz="1800" dirty="0" err="1">
                <a:latin typeface="Consolas" panose="020B0609020204030204" pitchFamily="49" charset="0"/>
              </a:rPr>
              <a:t>number</a:t>
            </a:r>
            <a:r>
              <a:rPr lang="pl-PL" altLang="pl-PL" sz="1800" dirty="0">
                <a:latin typeface="Consolas" panose="020B0609020204030204" pitchFamily="49" charset="0"/>
              </a:rPr>
              <a:t>&gt;</a:t>
            </a:r>
            <a:r>
              <a:rPr lang="pl-PL" altLang="pl-PL" sz="1800" dirty="0" err="1">
                <a:latin typeface="Consolas" panose="020B0609020204030204" pitchFamily="49" charset="0"/>
              </a:rPr>
              <a:t>length</a:t>
            </a:r>
            <a:r>
              <a:rPr lang="pl-PL" altLang="pl-PL" sz="1800" dirty="0" smtClean="0">
                <a:latin typeface="Consolas" panose="020B0609020204030204" pitchFamily="49" charset="0"/>
              </a:rPr>
              <a:t>()-</a:t>
            </a:r>
            <a:r>
              <a:rPr lang="pl-PL" altLang="pl-PL" sz="1800" dirty="0" err="1" smtClean="0">
                <a:latin typeface="Consolas" panose="020B0609020204030204" pitchFamily="49" charset="0"/>
              </a:rPr>
              <a:t>startidx</a:t>
            </a:r>
            <a:r>
              <a:rPr lang="pl-PL" altLang="pl-PL" sz="1800" dirty="0" smtClean="0"/>
              <a:t> </a:t>
            </a:r>
            <a:r>
              <a:rPr lang="pl-PL" altLang="pl-PL" sz="1800" dirty="0" err="1"/>
              <a:t>then</a:t>
            </a:r>
            <a:r>
              <a:rPr lang="pl-PL" altLang="pl-PL" sz="1800" dirty="0"/>
              <a:t> </a:t>
            </a:r>
            <a:r>
              <a:rPr lang="pl-PL" altLang="pl-PL" sz="1800" dirty="0" err="1"/>
              <a:t>it</a:t>
            </a:r>
            <a:r>
              <a:rPr lang="pl-PL" altLang="pl-PL" sz="1800" dirty="0"/>
              <a:t> </a:t>
            </a:r>
            <a:r>
              <a:rPr lang="pl-PL" altLang="pl-PL" sz="1800" dirty="0" err="1"/>
              <a:t>copies</a:t>
            </a:r>
            <a:r>
              <a:rPr lang="pl-PL" altLang="pl-PL" sz="1800" dirty="0"/>
              <a:t> </a:t>
            </a:r>
            <a:r>
              <a:rPr lang="pl-PL" altLang="pl-PL" sz="1800" dirty="0" err="1">
                <a:latin typeface="Consolas" panose="020B0609020204030204" pitchFamily="49" charset="0"/>
              </a:rPr>
              <a:t>length</a:t>
            </a:r>
            <a:r>
              <a:rPr lang="pl-PL" altLang="pl-PL" sz="1800" dirty="0">
                <a:latin typeface="Consolas" panose="020B0609020204030204" pitchFamily="49" charset="0"/>
              </a:rPr>
              <a:t>()-</a:t>
            </a:r>
            <a:r>
              <a:rPr lang="pl-PL" altLang="pl-PL" sz="1800" dirty="0" err="1">
                <a:latin typeface="Consolas" panose="020B0609020204030204" pitchFamily="49" charset="0"/>
              </a:rPr>
              <a:t>startidx</a:t>
            </a:r>
            <a:r>
              <a:rPr lang="pl-PL" altLang="pl-PL" sz="1800" dirty="0">
                <a:latin typeface="Consolas" panose="020B0609020204030204" pitchFamily="49" charset="0"/>
              </a:rPr>
              <a:t> </a:t>
            </a:r>
            <a:r>
              <a:rPr lang="pl-PL" altLang="pl-PL" sz="1800" dirty="0" err="1" smtClean="0"/>
              <a:t>characters</a:t>
            </a:r>
            <a:r>
              <a:rPr lang="pl-PL" altLang="pl-PL" sz="1800" dirty="0" smtClean="0"/>
              <a:t>, </a:t>
            </a:r>
            <a:r>
              <a:rPr lang="pl-PL" altLang="pl-PL" sz="1800" dirty="0" err="1" smtClean="0"/>
              <a:t>does</a:t>
            </a:r>
            <a:r>
              <a:rPr lang="pl-PL" altLang="pl-PL" sz="1800" dirty="0" smtClean="0"/>
              <a:t> </a:t>
            </a:r>
            <a:r>
              <a:rPr lang="pl-PL" altLang="pl-PL" sz="1800" dirty="0"/>
              <a:t>not </a:t>
            </a:r>
            <a:r>
              <a:rPr lang="pl-PL" altLang="pl-PL" sz="1800" dirty="0" err="1"/>
              <a:t>append</a:t>
            </a:r>
            <a:r>
              <a:rPr lang="pl-PL" altLang="pl-PL" sz="1800" dirty="0"/>
              <a:t> </a:t>
            </a:r>
            <a:r>
              <a:rPr lang="pl-PL" altLang="pl-PL" sz="1800" dirty="0">
                <a:solidFill>
                  <a:srgbClr val="C00000"/>
                </a:solidFill>
                <a:latin typeface="Consolas" panose="020B0609020204030204" pitchFamily="49" charset="0"/>
              </a:rPr>
              <a:t>‘\0’</a:t>
            </a:r>
            <a:endParaRPr lang="en-US" altLang="pl-PL" sz="1800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2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15453</TotalTime>
  <Words>932</Words>
  <Application>Microsoft Office PowerPoint</Application>
  <PresentationFormat>Pokaz na ekranie (4:3)</PresentationFormat>
  <Paragraphs>226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         </vt:lpstr>
      <vt:lpstr>         </vt:lpstr>
      <vt:lpstr>Bibliography on the C++ language library</vt:lpstr>
      <vt:lpstr>C++ Language Library</vt:lpstr>
      <vt:lpstr>String class</vt:lpstr>
      <vt:lpstr>String class</vt:lpstr>
      <vt:lpstr>String class usage example</vt:lpstr>
      <vt:lpstr>String class usage example</vt:lpstr>
      <vt:lpstr>converting string to char *</vt:lpstr>
      <vt:lpstr>string length</vt:lpstr>
      <vt:lpstr>const string &amp; operator[]</vt:lpstr>
      <vt:lpstr>string methods</vt:lpstr>
      <vt:lpstr>string methods</vt:lpstr>
      <vt:lpstr>string methods</vt:lpstr>
      <vt:lpstr>string methods</vt:lpstr>
      <vt:lpstr>string methods</vt:lpstr>
      <vt:lpstr>string methods</vt:lpstr>
      <vt:lpstr>string as STL container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496</cp:revision>
  <dcterms:created xsi:type="dcterms:W3CDTF">2018-03-21T20:01:06Z</dcterms:created>
  <dcterms:modified xsi:type="dcterms:W3CDTF">2020-02-27T19:52:31Z</dcterms:modified>
</cp:coreProperties>
</file>