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4" r:id="rId2"/>
    <p:sldId id="282"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283" r:id="rId28"/>
    <p:sldId id="304" r:id="rId29"/>
  </p:sldIdLst>
  <p:sldSz cx="9144000" cy="6858000" type="screen4x3"/>
  <p:notesSz cx="7102475"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929F9F4-4A8F-4326-A1B4-22849713DDAB}" styleName="Styl ciemny 1 — Ak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Styl ciemny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Styl ciemny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6207" autoAdjust="0"/>
  </p:normalViewPr>
  <p:slideViewPr>
    <p:cSldViewPr showGuides="1">
      <p:cViewPr varScale="1">
        <p:scale>
          <a:sx n="117" d="100"/>
          <a:sy n="117" d="100"/>
        </p:scale>
        <p:origin x="-1464" y="-102"/>
      </p:cViewPr>
      <p:guideLst>
        <p:guide orient="horz" pos="2160"/>
        <p:guide pos="2880"/>
      </p:guideLst>
    </p:cSldViewPr>
  </p:slideViewPr>
  <p:notesTextViewPr>
    <p:cViewPr>
      <p:scale>
        <a:sx n="1" d="1"/>
        <a:sy n="1" d="1"/>
      </p:scale>
      <p:origin x="0" y="0"/>
    </p:cViewPr>
  </p:notesTextViewPr>
  <p:sorterViewPr>
    <p:cViewPr>
      <p:scale>
        <a:sx n="100" d="100"/>
        <a:sy n="100" d="100"/>
      </p:scale>
      <p:origin x="0" y="103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77739" cy="513508"/>
          </a:xfrm>
          <a:prstGeom prst="rect">
            <a:avLst/>
          </a:prstGeom>
        </p:spPr>
        <p:txBody>
          <a:bodyPr vert="horz" lIns="99066" tIns="49533" rIns="99066" bIns="49533" rtlCol="0"/>
          <a:lstStyle>
            <a:lvl1pPr algn="l">
              <a:defRPr sz="1300"/>
            </a:lvl1pPr>
          </a:lstStyle>
          <a:p>
            <a:endParaRPr lang="pl-PL"/>
          </a:p>
        </p:txBody>
      </p:sp>
      <p:sp>
        <p:nvSpPr>
          <p:cNvPr id="3" name="Symbol zastępczy daty 2"/>
          <p:cNvSpPr>
            <a:spLocks noGrp="1"/>
          </p:cNvSpPr>
          <p:nvPr>
            <p:ph type="dt" idx="1"/>
          </p:nvPr>
        </p:nvSpPr>
        <p:spPr>
          <a:xfrm>
            <a:off x="4023092" y="0"/>
            <a:ext cx="3077739" cy="513508"/>
          </a:xfrm>
          <a:prstGeom prst="rect">
            <a:avLst/>
          </a:prstGeom>
        </p:spPr>
        <p:txBody>
          <a:bodyPr vert="horz" lIns="99066" tIns="49533" rIns="99066" bIns="49533" rtlCol="0"/>
          <a:lstStyle>
            <a:lvl1pPr algn="r">
              <a:defRPr sz="1300"/>
            </a:lvl1pPr>
          </a:lstStyle>
          <a:p>
            <a:fld id="{103EAA90-D2D4-4301-82BF-B980F92729A9}" type="datetimeFigureOut">
              <a:rPr lang="pl-PL" smtClean="0"/>
              <a:pPr/>
              <a:t>27.02.2020</a:t>
            </a:fld>
            <a:endParaRPr lang="pl-PL"/>
          </a:p>
        </p:txBody>
      </p:sp>
      <p:sp>
        <p:nvSpPr>
          <p:cNvPr id="4" name="Symbol zastępczy obrazu slajdu 3"/>
          <p:cNvSpPr>
            <a:spLocks noGrp="1" noRot="1" noChangeAspect="1"/>
          </p:cNvSpPr>
          <p:nvPr>
            <p:ph type="sldImg" idx="2"/>
          </p:nvPr>
        </p:nvSpPr>
        <p:spPr>
          <a:xfrm>
            <a:off x="1249363" y="1279525"/>
            <a:ext cx="4603750" cy="3454400"/>
          </a:xfrm>
          <a:prstGeom prst="rect">
            <a:avLst/>
          </a:prstGeom>
          <a:noFill/>
          <a:ln w="12700">
            <a:solidFill>
              <a:prstClr val="black"/>
            </a:solidFill>
          </a:ln>
        </p:spPr>
        <p:txBody>
          <a:bodyPr vert="horz" lIns="99066" tIns="49533" rIns="99066" bIns="49533" rtlCol="0" anchor="ctr"/>
          <a:lstStyle/>
          <a:p>
            <a:endParaRPr lang="pl-PL"/>
          </a:p>
        </p:txBody>
      </p:sp>
      <p:sp>
        <p:nvSpPr>
          <p:cNvPr id="5" name="Symbol zastępczy notatek 4"/>
          <p:cNvSpPr>
            <a:spLocks noGrp="1"/>
          </p:cNvSpPr>
          <p:nvPr>
            <p:ph type="body" sz="quarter" idx="3"/>
          </p:nvPr>
        </p:nvSpPr>
        <p:spPr>
          <a:xfrm>
            <a:off x="710248" y="4925407"/>
            <a:ext cx="5681980" cy="4029879"/>
          </a:xfrm>
          <a:prstGeom prst="rect">
            <a:avLst/>
          </a:prstGeom>
        </p:spPr>
        <p:txBody>
          <a:bodyPr vert="horz" lIns="99066" tIns="49533" rIns="99066" bIns="49533" rtlCol="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721107"/>
            <a:ext cx="3077739" cy="513507"/>
          </a:xfrm>
          <a:prstGeom prst="rect">
            <a:avLst/>
          </a:prstGeom>
        </p:spPr>
        <p:txBody>
          <a:bodyPr vert="horz" lIns="99066" tIns="49533" rIns="99066" bIns="49533"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3092" y="9721107"/>
            <a:ext cx="3077739" cy="513507"/>
          </a:xfrm>
          <a:prstGeom prst="rect">
            <a:avLst/>
          </a:prstGeom>
        </p:spPr>
        <p:txBody>
          <a:bodyPr vert="horz" lIns="99066" tIns="49533" rIns="99066" bIns="49533" rtlCol="0" anchor="b"/>
          <a:lstStyle>
            <a:lvl1pPr algn="r">
              <a:defRPr sz="1300"/>
            </a:lvl1pPr>
          </a:lstStyle>
          <a:p>
            <a:fld id="{ED46CCBE-53AC-4E5E-A1A7-08FAB49B0D85}" type="slidenum">
              <a:rPr lang="pl-PL" smtClean="0"/>
              <a:pPr/>
              <a:t>‹#›</a:t>
            </a:fld>
            <a:endParaRPr lang="pl-PL"/>
          </a:p>
        </p:txBody>
      </p:sp>
    </p:spTree>
    <p:extLst>
      <p:ext uri="{BB962C8B-B14F-4D97-AF65-F5344CB8AC3E}">
        <p14:creationId xmlns:p14="http://schemas.microsoft.com/office/powerpoint/2010/main" val="90157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384549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1600200"/>
            <a:ext cx="8229600" cy="1143000"/>
          </a:xfr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409964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82897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1143000"/>
          </a:xfrm>
        </p:spPr>
        <p:txBody>
          <a:bodyPr/>
          <a:lstStyle/>
          <a:p>
            <a:r>
              <a:rPr lang="pl-PL" dirty="0" smtClean="0"/>
              <a:t>Kliknij, aby edytować styl</a:t>
            </a:r>
            <a:endParaRPr lang="pl-PL" dirty="0"/>
          </a:p>
        </p:txBody>
      </p:sp>
      <p:sp>
        <p:nvSpPr>
          <p:cNvPr id="3" name="Symbol zastępczy zawartości 2"/>
          <p:cNvSpPr>
            <a:spLocks noGrp="1"/>
          </p:cNvSpPr>
          <p:nvPr>
            <p:ph idx="1"/>
          </p:nvPr>
        </p:nvSpPr>
        <p:spPr>
          <a:xfrm>
            <a:off x="457200" y="1556792"/>
            <a:ext cx="8229600" cy="50405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5385471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217184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381000" y="1347326"/>
            <a:ext cx="8229600" cy="1143000"/>
          </a:xfrm>
        </p:spPr>
        <p:txBody>
          <a:bodyPr/>
          <a:lstStyle/>
          <a:p>
            <a:r>
              <a:rPr lang="pl-PL" dirty="0" smtClean="0"/>
              <a:t>Kliknij, aby edytować styl</a:t>
            </a:r>
            <a:endParaRPr lang="pl-PL" dirty="0"/>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922526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2023428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6792"/>
            <a:ext cx="8229600" cy="1143000"/>
          </a:xfrm>
        </p:spPr>
        <p:txBody>
          <a:bodyPr/>
          <a:lstStyle/>
          <a:p>
            <a:endParaRPr lang="pl-PL" dirty="0"/>
          </a:p>
        </p:txBody>
      </p:sp>
      <p:sp>
        <p:nvSpPr>
          <p:cNvPr id="3" name="Symbol zastępczy daty 2"/>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284060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121635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253656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738A240-3EDE-4AED-BD13-3086AE4C2D94}" type="datetimeFigureOut">
              <a:rPr lang="pl-PL" smtClean="0"/>
              <a:pPr/>
              <a:t>27.02.2020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94915B9-DDFC-4053-80B6-F373B0E48FED}" type="slidenum">
              <a:rPr lang="pl-PL" smtClean="0"/>
              <a:pPr/>
              <a:t>‹#›</a:t>
            </a:fld>
            <a:endParaRPr lang="pl-PL"/>
          </a:p>
        </p:txBody>
      </p:sp>
    </p:spTree>
    <p:extLst>
      <p:ext uri="{BB962C8B-B14F-4D97-AF65-F5344CB8AC3E}">
        <p14:creationId xmlns:p14="http://schemas.microsoft.com/office/powerpoint/2010/main" val="76254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88170" y="895691"/>
            <a:ext cx="8229600" cy="114300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8A240-3EDE-4AED-BD13-3086AE4C2D94}" type="datetimeFigureOut">
              <a:rPr lang="pl-PL" smtClean="0"/>
              <a:pPr/>
              <a:t>27.02.2020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915B9-DDFC-4053-80B6-F373B0E48FED}" type="slidenum">
              <a:rPr lang="pl-PL" smtClean="0"/>
              <a:pPr/>
              <a:t>‹#›</a:t>
            </a:fld>
            <a:endParaRPr lang="pl-PL"/>
          </a:p>
        </p:txBody>
      </p:sp>
      <p:cxnSp>
        <p:nvCxnSpPr>
          <p:cNvPr id="9" name="Łącznik prosty 8"/>
          <p:cNvCxnSpPr/>
          <p:nvPr userDrawn="1"/>
        </p:nvCxnSpPr>
        <p:spPr>
          <a:xfrm>
            <a:off x="519140" y="823110"/>
            <a:ext cx="8167660" cy="569"/>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50399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2.research.att.com/~bs/C++0xFAQ.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devx.com/cplus/Article/41533/0/page/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87624" y="2996952"/>
            <a:ext cx="6914013" cy="1470025"/>
          </a:xfrm>
        </p:spPr>
        <p:txBody>
          <a:bodyPr>
            <a:normAutofit fontScale="90000"/>
          </a:bodyPr>
          <a:lstStyle/>
          <a:p>
            <a:r>
              <a:rPr lang="pl-PL" b="1" dirty="0" smtClean="0"/>
              <a:t/>
            </a:r>
            <a:br>
              <a:rPr lang="pl-PL" b="1" dirty="0" smtClean="0"/>
            </a:br>
            <a:r>
              <a:rPr lang="pl-PL" b="1" dirty="0" smtClean="0"/>
              <a:t/>
            </a:r>
            <a:br>
              <a:rPr lang="pl-PL" b="1" dirty="0" smtClean="0"/>
            </a:br>
            <a:r>
              <a:rPr lang="pl-PL" b="1" dirty="0"/>
              <a:t/>
            </a:r>
            <a:br>
              <a:rPr lang="pl-PL" b="1" dirty="0"/>
            </a:br>
            <a:r>
              <a:rPr lang="pl-PL" b="1" dirty="0" smtClean="0"/>
              <a:t/>
            </a:r>
            <a:br>
              <a:rPr lang="pl-PL" b="1" dirty="0" smtClean="0"/>
            </a:br>
            <a:r>
              <a:rPr lang="pl-PL" b="1" dirty="0"/>
              <a:t/>
            </a:r>
            <a:br>
              <a:rPr lang="pl-PL" b="1" dirty="0"/>
            </a:br>
            <a:r>
              <a:rPr lang="pl-PL" b="1" dirty="0" smtClean="0"/>
              <a:t/>
            </a:r>
            <a:br>
              <a:rPr lang="pl-PL" b="1" dirty="0" smtClean="0"/>
            </a:br>
            <a:r>
              <a:rPr lang="pl-PL" b="1" dirty="0"/>
              <a:t/>
            </a:r>
            <a:br>
              <a:rPr lang="pl-PL" b="1" dirty="0"/>
            </a:br>
            <a:r>
              <a:rPr lang="pl-PL" b="1" dirty="0" smtClean="0"/>
              <a:t/>
            </a:r>
            <a:br>
              <a:rPr lang="pl-PL" b="1" dirty="0" smtClean="0"/>
            </a:br>
            <a:r>
              <a:rPr lang="pl-PL" b="1" dirty="0" smtClean="0"/>
              <a:t/>
            </a:r>
            <a:br>
              <a:rPr lang="pl-PL" b="1" dirty="0" smtClean="0"/>
            </a:br>
            <a:endParaRPr lang="pl-PL" b="1"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330629"/>
          </a:xfrm>
          <a:prstGeom prst="rect">
            <a:avLst/>
          </a:prstGeom>
        </p:spPr>
      </p:pic>
      <p:sp>
        <p:nvSpPr>
          <p:cNvPr id="3" name="pole tekstowe 2"/>
          <p:cNvSpPr txBox="1"/>
          <p:nvPr/>
        </p:nvSpPr>
        <p:spPr>
          <a:xfrm>
            <a:off x="1043608" y="2996952"/>
            <a:ext cx="7272808" cy="2185214"/>
          </a:xfrm>
          <a:prstGeom prst="rect">
            <a:avLst/>
          </a:prstGeom>
          <a:noFill/>
        </p:spPr>
        <p:txBody>
          <a:bodyPr wrap="square" rtlCol="0">
            <a:spAutoFit/>
          </a:bodyPr>
          <a:lstStyle/>
          <a:p>
            <a:endParaRPr lang="pl-PL" sz="3200" b="1" dirty="0" smtClean="0"/>
          </a:p>
          <a:p>
            <a:r>
              <a:rPr lang="pl-PL" sz="3200" b="1" dirty="0" smtClean="0"/>
              <a:t>Computer </a:t>
            </a:r>
            <a:r>
              <a:rPr lang="pl-PL" sz="3200" b="1" dirty="0" err="1" smtClean="0"/>
              <a:t>Programming</a:t>
            </a:r>
            <a:endParaRPr lang="pl-PL" sz="3200" b="1" dirty="0" smtClean="0"/>
          </a:p>
          <a:p>
            <a:endParaRPr lang="pl-PL" b="1" dirty="0" smtClean="0"/>
          </a:p>
          <a:p>
            <a:endParaRPr lang="pl-PL" b="1" dirty="0" smtClean="0"/>
          </a:p>
          <a:p>
            <a:r>
              <a:rPr lang="en-US" b="1" dirty="0" smtClean="0"/>
              <a:t>Faculty of Automatic Control, Electronics, and Computer Science</a:t>
            </a:r>
            <a:r>
              <a:rPr lang="pl-PL" b="1" dirty="0" smtClean="0"/>
              <a:t>, </a:t>
            </a:r>
            <a:r>
              <a:rPr lang="pl-PL" b="1" dirty="0" err="1" smtClean="0"/>
              <a:t>Informatics</a:t>
            </a:r>
            <a:r>
              <a:rPr lang="pl-PL" b="1" dirty="0" smtClean="0"/>
              <a:t>, </a:t>
            </a:r>
            <a:r>
              <a:rPr lang="en-US" b="1" dirty="0" smtClean="0"/>
              <a:t>1st cycle of higher education</a:t>
            </a:r>
            <a:endParaRPr lang="pl-PL" b="1" dirty="0"/>
          </a:p>
        </p:txBody>
      </p:sp>
    </p:spTree>
    <p:extLst>
      <p:ext uri="{BB962C8B-B14F-4D97-AF65-F5344CB8AC3E}">
        <p14:creationId xmlns:p14="http://schemas.microsoft.com/office/powerpoint/2010/main" val="426165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4" name="Rectangle 2"/>
          <p:cNvSpPr>
            <a:spLocks noGrp="1" noChangeArrowheads="1"/>
          </p:cNvSpPr>
          <p:nvPr>
            <p:ph type="title"/>
          </p:nvPr>
        </p:nvSpPr>
        <p:spPr/>
        <p:txBody>
          <a:bodyPr/>
          <a:lstStyle/>
          <a:p>
            <a:r>
              <a:rPr lang="pl-PL" altLang="pl-PL" dirty="0" smtClean="0"/>
              <a:t>T</a:t>
            </a:r>
            <a:r>
              <a:rPr lang="en-GB" altLang="pl-PL" dirty="0" err="1" smtClean="0"/>
              <a:t>emplates</a:t>
            </a:r>
            <a:endParaRPr lang="en-GB" altLang="pl-PL" dirty="0"/>
          </a:p>
        </p:txBody>
      </p:sp>
      <p:sp>
        <p:nvSpPr>
          <p:cNvPr id="699395" name="Rectangle 3"/>
          <p:cNvSpPr>
            <a:spLocks noGrp="1" noChangeArrowheads="1"/>
          </p:cNvSpPr>
          <p:nvPr>
            <p:ph type="body" idx="1"/>
          </p:nvPr>
        </p:nvSpPr>
        <p:spPr/>
        <p:txBody>
          <a:bodyPr>
            <a:normAutofit fontScale="92500" lnSpcReduction="10000"/>
          </a:bodyPr>
          <a:lstStyle/>
          <a:p>
            <a:pPr>
              <a:lnSpc>
                <a:spcPct val="80000"/>
              </a:lnSpc>
            </a:pPr>
            <a:r>
              <a:rPr lang="en-GB" altLang="pl-PL" sz="2600" dirty="0"/>
              <a:t>In the previous version all methods are </a:t>
            </a:r>
            <a:r>
              <a:rPr lang="en-GB" altLang="pl-PL" sz="2600" i="1" dirty="0"/>
              <a:t>inline </a:t>
            </a:r>
            <a:r>
              <a:rPr lang="en-GB" altLang="pl-PL" sz="2600" dirty="0"/>
              <a:t>— they are defined inside the template. They may also be defined outside:</a:t>
            </a:r>
          </a:p>
          <a:p>
            <a:pPr>
              <a:lnSpc>
                <a:spcPct val="80000"/>
              </a:lnSpc>
            </a:pPr>
            <a:endParaRPr lang="en-GB" altLang="pl-PL" sz="1600" b="1" dirty="0"/>
          </a:p>
          <a:p>
            <a:pPr marL="0" indent="0">
              <a:buNone/>
            </a:pPr>
            <a:r>
              <a:rPr lang="pl-PL" sz="1900" dirty="0" err="1">
                <a:solidFill>
                  <a:srgbClr val="0000FF"/>
                </a:solidFill>
                <a:highlight>
                  <a:srgbClr val="FFFFFF"/>
                </a:highlight>
                <a:latin typeface="Consolas" panose="020B0609020204030204" pitchFamily="49" charset="0"/>
              </a:rPr>
              <a:t>template</a:t>
            </a:r>
            <a:r>
              <a:rPr lang="pl-PL" sz="1900" dirty="0">
                <a:solidFill>
                  <a:srgbClr val="000000"/>
                </a:solidFill>
                <a:highlight>
                  <a:srgbClr val="FFFFFF"/>
                </a:highlight>
                <a:latin typeface="Consolas" panose="020B0609020204030204" pitchFamily="49" charset="0"/>
              </a:rPr>
              <a:t> &lt;</a:t>
            </a:r>
            <a:r>
              <a:rPr lang="pl-PL" sz="1900" dirty="0" err="1">
                <a:solidFill>
                  <a:srgbClr val="0000FF"/>
                </a:solidFill>
                <a:highlight>
                  <a:srgbClr val="FFFFFF"/>
                </a:highlight>
                <a:latin typeface="Consolas" panose="020B0609020204030204" pitchFamily="49" charset="0"/>
              </a:rPr>
              <a:t>class</a:t>
            </a:r>
            <a:r>
              <a:rPr lang="pl-PL" sz="1900" dirty="0">
                <a:solidFill>
                  <a:srgbClr val="000000"/>
                </a:solidFill>
                <a:highlight>
                  <a:srgbClr val="FFFFFF"/>
                </a:highlight>
                <a:latin typeface="Consolas" panose="020B0609020204030204" pitchFamily="49" charset="0"/>
              </a:rPr>
              <a:t> </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&gt;</a:t>
            </a:r>
          </a:p>
          <a:p>
            <a:pPr marL="0" indent="0">
              <a:buNone/>
            </a:pPr>
            <a:r>
              <a:rPr lang="pl-PL" sz="1900" dirty="0" err="1">
                <a:solidFill>
                  <a:srgbClr val="0000FF"/>
                </a:solidFill>
                <a:highlight>
                  <a:srgbClr val="FFFFFF"/>
                </a:highlight>
                <a:latin typeface="Consolas" panose="020B0609020204030204" pitchFamily="49" charset="0"/>
              </a:rPr>
              <a:t>class</a:t>
            </a:r>
            <a:r>
              <a:rPr lang="pl-PL" sz="1900" dirty="0">
                <a:solidFill>
                  <a:srgbClr val="000000"/>
                </a:solidFill>
                <a:highlight>
                  <a:srgbClr val="FFFFFF"/>
                </a:highlight>
                <a:latin typeface="Consolas" panose="020B0609020204030204" pitchFamily="49" charset="0"/>
              </a:rPr>
              <a:t> </a:t>
            </a:r>
            <a:r>
              <a:rPr lang="pl-PL" sz="1900" dirty="0" err="1">
                <a:solidFill>
                  <a:srgbClr val="2B91AF"/>
                </a:solidFill>
                <a:highlight>
                  <a:srgbClr val="FFFFFF"/>
                </a:highlight>
                <a:latin typeface="Consolas" panose="020B0609020204030204" pitchFamily="49" charset="0"/>
              </a:rPr>
              <a:t>Stack</a:t>
            </a:r>
            <a:endParaRPr lang="pl-PL" sz="1900" dirty="0">
              <a:solidFill>
                <a:srgbClr val="000000"/>
              </a:solidFill>
              <a:highlight>
                <a:srgbClr val="FFFFFF"/>
              </a:highlight>
              <a:latin typeface="Consolas" panose="020B0609020204030204" pitchFamily="49" charset="0"/>
            </a:endParaRPr>
          </a:p>
          <a:p>
            <a:pPr marL="0" indent="0">
              <a:buNone/>
            </a:pPr>
            <a:r>
              <a:rPr lang="pl-PL" sz="1900" dirty="0">
                <a:solidFill>
                  <a:srgbClr val="000000"/>
                </a:solidFill>
                <a:highlight>
                  <a:srgbClr val="FFFFFF"/>
                </a:highlight>
                <a:latin typeface="Consolas" panose="020B0609020204030204" pitchFamily="49" charset="0"/>
              </a:rPr>
              <a:t>{</a:t>
            </a:r>
          </a:p>
          <a:p>
            <a:pPr marL="0" indent="0">
              <a:buNone/>
            </a:pPr>
            <a:r>
              <a:rPr lang="en-US" sz="1900" dirty="0">
                <a:solidFill>
                  <a:srgbClr val="000000"/>
                </a:solidFill>
                <a:highlight>
                  <a:srgbClr val="FFFFFF"/>
                </a:highlight>
                <a:latin typeface="Consolas" panose="020B0609020204030204" pitchFamily="49" charset="0"/>
              </a:rPr>
              <a:t>    </a:t>
            </a:r>
            <a:r>
              <a:rPr lang="en-US" sz="1900" dirty="0">
                <a:solidFill>
                  <a:srgbClr val="2B91AF"/>
                </a:solidFill>
                <a:highlight>
                  <a:srgbClr val="FFFFFF"/>
                </a:highlight>
                <a:latin typeface="Consolas" panose="020B0609020204030204" pitchFamily="49" charset="0"/>
              </a:rPr>
              <a:t>T</a:t>
            </a:r>
            <a:r>
              <a:rPr lang="en-US" sz="1900" dirty="0">
                <a:solidFill>
                  <a:srgbClr val="000000"/>
                </a:solidFill>
                <a:highlight>
                  <a:srgbClr val="FFFFFF"/>
                </a:highlight>
                <a:latin typeface="Consolas" panose="020B0609020204030204" pitchFamily="49" charset="0"/>
              </a:rPr>
              <a:t>* v;      </a:t>
            </a:r>
            <a:r>
              <a:rPr lang="pl-PL" sz="1900" dirty="0" smtClean="0">
                <a:solidFill>
                  <a:srgbClr val="000000"/>
                </a:solidFill>
                <a:highlight>
                  <a:srgbClr val="FFFFFF"/>
                </a:highlight>
                <a:latin typeface="Consolas" panose="020B0609020204030204" pitchFamily="49" charset="0"/>
              </a:rPr>
              <a:t>  </a:t>
            </a:r>
            <a:r>
              <a:rPr lang="en-US" sz="1900" dirty="0" smtClean="0">
                <a:solidFill>
                  <a:srgbClr val="008000"/>
                </a:solidFill>
                <a:highlight>
                  <a:srgbClr val="FFFFFF"/>
                </a:highlight>
                <a:latin typeface="Consolas" panose="020B0609020204030204" pitchFamily="49" charset="0"/>
              </a:rPr>
              <a:t>// </a:t>
            </a:r>
            <a:r>
              <a:rPr lang="en-US" sz="1900" dirty="0">
                <a:solidFill>
                  <a:srgbClr val="008000"/>
                </a:solidFill>
                <a:highlight>
                  <a:srgbClr val="FFFFFF"/>
                </a:highlight>
                <a:latin typeface="Consolas" panose="020B0609020204030204" pitchFamily="49" charset="0"/>
              </a:rPr>
              <a:t>bottom of Stack</a:t>
            </a:r>
            <a:endParaRPr lang="en-US" sz="1900" dirty="0">
              <a:solidFill>
                <a:srgbClr val="000000"/>
              </a:solidFill>
              <a:highlight>
                <a:srgbClr val="FFFFFF"/>
              </a:highlight>
              <a:latin typeface="Consolas" panose="020B0609020204030204" pitchFamily="49" charset="0"/>
            </a:endParaRPr>
          </a:p>
          <a:p>
            <a:pPr marL="0" indent="0">
              <a:buNone/>
            </a:pPr>
            <a:r>
              <a:rPr lang="en-US" sz="1900" dirty="0">
                <a:solidFill>
                  <a:srgbClr val="000000"/>
                </a:solidFill>
                <a:highlight>
                  <a:srgbClr val="FFFFFF"/>
                </a:highlight>
                <a:latin typeface="Consolas" panose="020B0609020204030204" pitchFamily="49" charset="0"/>
              </a:rPr>
              <a:t>    </a:t>
            </a:r>
            <a:r>
              <a:rPr lang="en-US" sz="1900" dirty="0">
                <a:solidFill>
                  <a:srgbClr val="2B91AF"/>
                </a:solidFill>
                <a:highlight>
                  <a:srgbClr val="FFFFFF"/>
                </a:highlight>
                <a:latin typeface="Consolas" panose="020B0609020204030204" pitchFamily="49" charset="0"/>
              </a:rPr>
              <a:t>T</a:t>
            </a:r>
            <a:r>
              <a:rPr lang="en-US" sz="1900" dirty="0">
                <a:solidFill>
                  <a:srgbClr val="000000"/>
                </a:solidFill>
                <a:highlight>
                  <a:srgbClr val="FFFFFF"/>
                </a:highlight>
                <a:latin typeface="Consolas" panose="020B0609020204030204" pitchFamily="49" charset="0"/>
              </a:rPr>
              <a:t>* p;      </a:t>
            </a:r>
            <a:r>
              <a:rPr lang="pl-PL" sz="1900" dirty="0" smtClean="0">
                <a:solidFill>
                  <a:srgbClr val="000000"/>
                </a:solidFill>
                <a:highlight>
                  <a:srgbClr val="FFFFFF"/>
                </a:highlight>
                <a:latin typeface="Consolas" panose="020B0609020204030204" pitchFamily="49" charset="0"/>
              </a:rPr>
              <a:t>  </a:t>
            </a:r>
            <a:r>
              <a:rPr lang="en-US" sz="1900" dirty="0" smtClean="0">
                <a:solidFill>
                  <a:srgbClr val="008000"/>
                </a:solidFill>
                <a:highlight>
                  <a:srgbClr val="FFFFFF"/>
                </a:highlight>
                <a:latin typeface="Consolas" panose="020B0609020204030204" pitchFamily="49" charset="0"/>
              </a:rPr>
              <a:t>// </a:t>
            </a:r>
            <a:r>
              <a:rPr lang="en-US" sz="1900" dirty="0">
                <a:solidFill>
                  <a:srgbClr val="008000"/>
                </a:solidFill>
                <a:highlight>
                  <a:srgbClr val="FFFFFF"/>
                </a:highlight>
                <a:latin typeface="Consolas" panose="020B0609020204030204" pitchFamily="49" charset="0"/>
              </a:rPr>
              <a:t>top of Stack</a:t>
            </a:r>
            <a:endParaRPr lang="en-US" sz="1900" dirty="0">
              <a:solidFill>
                <a:srgbClr val="000000"/>
              </a:solidFill>
              <a:highlight>
                <a:srgbClr val="FFFFFF"/>
              </a:highlight>
              <a:latin typeface="Consolas" panose="020B0609020204030204" pitchFamily="49" charset="0"/>
            </a:endParaRPr>
          </a:p>
          <a:p>
            <a:pPr marL="0" indent="0">
              <a:buNone/>
            </a:pPr>
            <a:r>
              <a:rPr lang="en-US" sz="1900" dirty="0">
                <a:solidFill>
                  <a:srgbClr val="000000"/>
                </a:solidFill>
                <a:highlight>
                  <a:srgbClr val="FFFFFF"/>
                </a:highlight>
                <a:latin typeface="Consolas" panose="020B0609020204030204" pitchFamily="49" charset="0"/>
              </a:rPr>
              <a:t>    </a:t>
            </a:r>
            <a:r>
              <a:rPr lang="en-US" sz="1900" dirty="0" err="1">
                <a:solidFill>
                  <a:srgbClr val="0000FF"/>
                </a:solidFill>
                <a:highlight>
                  <a:srgbClr val="FFFFFF"/>
                </a:highlight>
                <a:latin typeface="Consolas" panose="020B0609020204030204" pitchFamily="49" charset="0"/>
              </a:rPr>
              <a:t>int</a:t>
            </a:r>
            <a:r>
              <a:rPr lang="en-US" sz="1900" dirty="0">
                <a:solidFill>
                  <a:srgbClr val="000000"/>
                </a:solidFill>
                <a:highlight>
                  <a:srgbClr val="FFFFFF"/>
                </a:highlight>
                <a:latin typeface="Consolas" panose="020B0609020204030204" pitchFamily="49" charset="0"/>
              </a:rPr>
              <a:t> size;    </a:t>
            </a:r>
            <a:r>
              <a:rPr lang="en-US" sz="1900" dirty="0" smtClean="0">
                <a:solidFill>
                  <a:srgbClr val="008000"/>
                </a:solidFill>
                <a:highlight>
                  <a:srgbClr val="FFFFFF"/>
                </a:highlight>
                <a:latin typeface="Consolas" panose="020B0609020204030204" pitchFamily="49" charset="0"/>
              </a:rPr>
              <a:t>// </a:t>
            </a:r>
            <a:r>
              <a:rPr lang="en-US" sz="1900" dirty="0">
                <a:solidFill>
                  <a:srgbClr val="008000"/>
                </a:solidFill>
                <a:highlight>
                  <a:srgbClr val="FFFFFF"/>
                </a:highlight>
                <a:latin typeface="Consolas" panose="020B0609020204030204" pitchFamily="49" charset="0"/>
              </a:rPr>
              <a:t>capacity of Stack</a:t>
            </a:r>
            <a:endParaRPr lang="en-US" sz="1900" dirty="0">
              <a:solidFill>
                <a:srgbClr val="000000"/>
              </a:solidFill>
              <a:highlight>
                <a:srgbClr val="FFFFFF"/>
              </a:highlight>
              <a:latin typeface="Consolas" panose="020B0609020204030204" pitchFamily="49" charset="0"/>
            </a:endParaRPr>
          </a:p>
          <a:p>
            <a:pPr marL="0" indent="0">
              <a:buNone/>
            </a:pPr>
            <a:r>
              <a:rPr lang="pl-PL" sz="1900" dirty="0">
                <a:solidFill>
                  <a:srgbClr val="0000FF"/>
                </a:solidFill>
                <a:highlight>
                  <a:srgbClr val="FFFFFF"/>
                </a:highlight>
                <a:latin typeface="Consolas" panose="020B0609020204030204" pitchFamily="49" charset="0"/>
              </a:rPr>
              <a:t>public</a:t>
            </a:r>
            <a:r>
              <a:rPr lang="pl-PL" sz="1900" dirty="0">
                <a:solidFill>
                  <a:srgbClr val="000000"/>
                </a:solidFill>
                <a:highlight>
                  <a:srgbClr val="FFFFFF"/>
                </a:highlight>
                <a:latin typeface="Consolas" panose="020B0609020204030204" pitchFamily="49" charset="0"/>
              </a:rPr>
              <a:t>:</a:t>
            </a:r>
          </a:p>
          <a:p>
            <a:pPr marL="0" indent="0">
              <a:buNone/>
            </a:pPr>
            <a:r>
              <a:rPr lang="en-US" sz="1900" dirty="0">
                <a:solidFill>
                  <a:srgbClr val="000000"/>
                </a:solidFill>
                <a:highlight>
                  <a:srgbClr val="FFFFFF"/>
                </a:highlight>
                <a:latin typeface="Consolas" panose="020B0609020204030204" pitchFamily="49" charset="0"/>
              </a:rPr>
              <a:t>    Stack(</a:t>
            </a:r>
            <a:r>
              <a:rPr lang="en-US" sz="1900" dirty="0" err="1">
                <a:solidFill>
                  <a:srgbClr val="0000FF"/>
                </a:solidFill>
                <a:highlight>
                  <a:srgbClr val="FFFFFF"/>
                </a:highlight>
                <a:latin typeface="Consolas" panose="020B0609020204030204" pitchFamily="49" charset="0"/>
              </a:rPr>
              <a:t>int</a:t>
            </a:r>
            <a:r>
              <a:rPr lang="en-US" sz="1900" dirty="0">
                <a:solidFill>
                  <a:srgbClr val="000000"/>
                </a:solidFill>
                <a:highlight>
                  <a:srgbClr val="FFFFFF"/>
                </a:highlight>
                <a:latin typeface="Consolas" panose="020B0609020204030204" pitchFamily="49" charset="0"/>
              </a:rPr>
              <a:t> r</a:t>
            </a:r>
            <a:r>
              <a:rPr lang="en-US" sz="1900" dirty="0" smtClean="0">
                <a:solidFill>
                  <a:srgbClr val="000000"/>
                </a:solidFill>
                <a:highlight>
                  <a:srgbClr val="FFFFFF"/>
                </a:highlight>
                <a:latin typeface="Consolas" panose="020B0609020204030204" pitchFamily="49" charset="0"/>
              </a:rPr>
              <a:t>);</a:t>
            </a:r>
            <a:r>
              <a:rPr lang="pl-PL" sz="1900" dirty="0" smtClean="0">
                <a:solidFill>
                  <a:srgbClr val="000000"/>
                </a:solidFill>
                <a:highlight>
                  <a:srgbClr val="FFFFFF"/>
                </a:highlight>
                <a:latin typeface="Consolas" panose="020B0609020204030204" pitchFamily="49" charset="0"/>
              </a:rPr>
              <a:t>  </a:t>
            </a:r>
            <a:r>
              <a:rPr lang="en-US" sz="1900" dirty="0" smtClean="0">
                <a:solidFill>
                  <a:srgbClr val="008000"/>
                </a:solidFill>
                <a:highlight>
                  <a:srgbClr val="FFFFFF"/>
                </a:highlight>
                <a:latin typeface="Consolas" panose="020B0609020204030204" pitchFamily="49" charset="0"/>
              </a:rPr>
              <a:t>// </a:t>
            </a:r>
            <a:r>
              <a:rPr lang="en-US" sz="1900" dirty="0">
                <a:solidFill>
                  <a:srgbClr val="008000"/>
                </a:solidFill>
                <a:highlight>
                  <a:srgbClr val="FFFFFF"/>
                </a:highlight>
                <a:latin typeface="Consolas" panose="020B0609020204030204" pitchFamily="49" charset="0"/>
              </a:rPr>
              <a:t>declaration: constructor with argument</a:t>
            </a:r>
            <a:endParaRPr lang="en-US" sz="1900" dirty="0">
              <a:solidFill>
                <a:srgbClr val="000000"/>
              </a:solidFill>
              <a:highlight>
                <a:srgbClr val="FFFFFF"/>
              </a:highlight>
              <a:latin typeface="Consolas" panose="020B0609020204030204" pitchFamily="49" charset="0"/>
            </a:endParaRPr>
          </a:p>
          <a:p>
            <a:pPr marL="0" indent="0">
              <a:buNone/>
            </a:pPr>
            <a:r>
              <a:rPr lang="pl-PL" sz="1900" dirty="0" smtClean="0">
                <a:solidFill>
                  <a:srgbClr val="000000"/>
                </a:solidFill>
                <a:highlight>
                  <a:srgbClr val="FFFFFF"/>
                </a:highlight>
                <a:latin typeface="Consolas" panose="020B0609020204030204" pitchFamily="49" charset="0"/>
              </a:rPr>
              <a:t>    </a:t>
            </a:r>
            <a:r>
              <a:rPr lang="pl-PL" sz="1900" dirty="0">
                <a:solidFill>
                  <a:srgbClr val="000000"/>
                </a:solidFill>
                <a:highlight>
                  <a:srgbClr val="FFFFFF"/>
                </a:highlight>
                <a:latin typeface="Consolas" panose="020B0609020204030204" pitchFamily="49" charset="0"/>
              </a:rPr>
              <a:t>~</a:t>
            </a:r>
            <a:r>
              <a:rPr lang="pl-PL" sz="1900" dirty="0" err="1">
                <a:solidFill>
                  <a:srgbClr val="000000"/>
                </a:solidFill>
                <a:highlight>
                  <a:srgbClr val="FFFFFF"/>
                </a:highlight>
                <a:latin typeface="Consolas" panose="020B0609020204030204" pitchFamily="49" charset="0"/>
              </a:rPr>
              <a:t>Stack</a:t>
            </a:r>
            <a:r>
              <a:rPr lang="pl-PL" sz="1900" dirty="0" smtClean="0">
                <a:solidFill>
                  <a:srgbClr val="000000"/>
                </a:solidFill>
                <a:highlight>
                  <a:srgbClr val="FFFFFF"/>
                </a:highlight>
                <a:latin typeface="Consolas" panose="020B0609020204030204" pitchFamily="49" charset="0"/>
              </a:rPr>
              <a:t>();      </a:t>
            </a:r>
            <a:r>
              <a:rPr lang="en-US" sz="1900" dirty="0" smtClean="0">
                <a:solidFill>
                  <a:srgbClr val="008000"/>
                </a:solidFill>
                <a:highlight>
                  <a:srgbClr val="FFFFFF"/>
                </a:highlight>
                <a:latin typeface="Consolas" panose="020B0609020204030204" pitchFamily="49" charset="0"/>
              </a:rPr>
              <a:t>// </a:t>
            </a:r>
            <a:r>
              <a:rPr lang="en-US" sz="1900" dirty="0">
                <a:solidFill>
                  <a:srgbClr val="008000"/>
                </a:solidFill>
                <a:highlight>
                  <a:srgbClr val="FFFFFF"/>
                </a:highlight>
                <a:latin typeface="Consolas" panose="020B0609020204030204" pitchFamily="49" charset="0"/>
              </a:rPr>
              <a:t>declaration: </a:t>
            </a:r>
            <a:r>
              <a:rPr lang="pl-PL" sz="1900" dirty="0" err="1" smtClean="0">
                <a:solidFill>
                  <a:srgbClr val="008000"/>
                </a:solidFill>
                <a:highlight>
                  <a:srgbClr val="FFFFFF"/>
                </a:highlight>
                <a:latin typeface="Consolas" panose="020B0609020204030204" pitchFamily="49" charset="0"/>
              </a:rPr>
              <a:t>destructor</a:t>
            </a:r>
            <a:r>
              <a:rPr lang="pl-PL" sz="1900" dirty="0" smtClean="0">
                <a:solidFill>
                  <a:srgbClr val="000000"/>
                </a:solidFill>
                <a:highlight>
                  <a:srgbClr val="FFFFFF"/>
                </a:highlight>
                <a:latin typeface="Consolas" panose="020B0609020204030204" pitchFamily="49" charset="0"/>
              </a:rPr>
              <a:t> </a:t>
            </a:r>
            <a:endParaRPr lang="pl-PL" sz="1900" dirty="0">
              <a:solidFill>
                <a:srgbClr val="000000"/>
              </a:solidFill>
              <a:highlight>
                <a:srgbClr val="FFFFFF"/>
              </a:highlight>
              <a:latin typeface="Consolas" panose="020B0609020204030204" pitchFamily="49" charset="0"/>
            </a:endParaRPr>
          </a:p>
          <a:p>
            <a:pPr marL="0" indent="0">
              <a:buNone/>
            </a:pPr>
            <a:r>
              <a:rPr lang="en-US" sz="1900" dirty="0">
                <a:solidFill>
                  <a:srgbClr val="000000"/>
                </a:solidFill>
                <a:highlight>
                  <a:srgbClr val="FFFFFF"/>
                </a:highlight>
                <a:latin typeface="Consolas" panose="020B0609020204030204" pitchFamily="49" charset="0"/>
              </a:rPr>
              <a:t>    </a:t>
            </a:r>
            <a:r>
              <a:rPr lang="en-US" sz="1900" dirty="0">
                <a:solidFill>
                  <a:srgbClr val="0000FF"/>
                </a:solidFill>
                <a:highlight>
                  <a:srgbClr val="FFFFFF"/>
                </a:highlight>
                <a:latin typeface="Consolas" panose="020B0609020204030204" pitchFamily="49" charset="0"/>
              </a:rPr>
              <a:t>void</a:t>
            </a:r>
            <a:r>
              <a:rPr lang="en-US" sz="1900" dirty="0">
                <a:solidFill>
                  <a:srgbClr val="000000"/>
                </a:solidFill>
                <a:highlight>
                  <a:srgbClr val="FFFFFF"/>
                </a:highlight>
                <a:latin typeface="Consolas" panose="020B0609020204030204" pitchFamily="49" charset="0"/>
              </a:rPr>
              <a:t> push(</a:t>
            </a:r>
            <a:r>
              <a:rPr lang="en-US" sz="1900" dirty="0">
                <a:solidFill>
                  <a:srgbClr val="2B91AF"/>
                </a:solidFill>
                <a:highlight>
                  <a:srgbClr val="FFFFFF"/>
                </a:highlight>
                <a:latin typeface="Consolas" panose="020B0609020204030204" pitchFamily="49" charset="0"/>
              </a:rPr>
              <a:t>T</a:t>
            </a:r>
            <a:r>
              <a:rPr lang="en-US" sz="1900" dirty="0">
                <a:solidFill>
                  <a:srgbClr val="000000"/>
                </a:solidFill>
                <a:highlight>
                  <a:srgbClr val="FFFFFF"/>
                </a:highlight>
                <a:latin typeface="Consolas" panose="020B0609020204030204" pitchFamily="49" charset="0"/>
              </a:rPr>
              <a:t> a</a:t>
            </a:r>
            <a:r>
              <a:rPr lang="en-US" sz="1900" dirty="0" smtClean="0">
                <a:solidFill>
                  <a:srgbClr val="000000"/>
                </a:solidFill>
                <a:highlight>
                  <a:srgbClr val="FFFFFF"/>
                </a:highlight>
                <a:latin typeface="Consolas" panose="020B0609020204030204" pitchFamily="49" charset="0"/>
              </a:rPr>
              <a:t>);</a:t>
            </a:r>
            <a:r>
              <a:rPr lang="en-US" sz="1900" dirty="0" smtClean="0">
                <a:solidFill>
                  <a:srgbClr val="008000"/>
                </a:solidFill>
                <a:highlight>
                  <a:srgbClr val="FFFFFF"/>
                </a:highlight>
                <a:latin typeface="Consolas" panose="020B0609020204030204" pitchFamily="49" charset="0"/>
              </a:rPr>
              <a:t>// </a:t>
            </a:r>
            <a:r>
              <a:rPr lang="en-US" sz="1900" dirty="0">
                <a:solidFill>
                  <a:srgbClr val="008000"/>
                </a:solidFill>
                <a:highlight>
                  <a:srgbClr val="FFFFFF"/>
                </a:highlight>
                <a:latin typeface="Consolas" panose="020B0609020204030204" pitchFamily="49" charset="0"/>
              </a:rPr>
              <a:t>declaration: push onto Stack</a:t>
            </a:r>
            <a:endParaRPr lang="en-US" sz="1900" dirty="0">
              <a:solidFill>
                <a:srgbClr val="000000"/>
              </a:solidFill>
              <a:highlight>
                <a:srgbClr val="FFFFFF"/>
              </a:highlight>
              <a:latin typeface="Consolas" panose="020B0609020204030204" pitchFamily="49" charset="0"/>
            </a:endParaRPr>
          </a:p>
          <a:p>
            <a:pPr marL="0" indent="0">
              <a:buNone/>
            </a:pPr>
            <a:r>
              <a:rPr lang="en-US" sz="1900" dirty="0">
                <a:solidFill>
                  <a:srgbClr val="000000"/>
                </a:solidFill>
                <a:highlight>
                  <a:srgbClr val="FFFFFF"/>
                </a:highlight>
                <a:latin typeface="Consolas" panose="020B0609020204030204" pitchFamily="49" charset="0"/>
              </a:rPr>
              <a:t>    </a:t>
            </a:r>
            <a:r>
              <a:rPr lang="en-US" sz="1900" dirty="0">
                <a:solidFill>
                  <a:srgbClr val="2B91AF"/>
                </a:solidFill>
                <a:highlight>
                  <a:srgbClr val="FFFFFF"/>
                </a:highlight>
                <a:latin typeface="Consolas" panose="020B0609020204030204" pitchFamily="49" charset="0"/>
              </a:rPr>
              <a:t>T</a:t>
            </a:r>
            <a:r>
              <a:rPr lang="en-US" sz="1900" dirty="0">
                <a:solidFill>
                  <a:srgbClr val="000000"/>
                </a:solidFill>
                <a:highlight>
                  <a:srgbClr val="FFFFFF"/>
                </a:highlight>
                <a:latin typeface="Consolas" panose="020B0609020204030204" pitchFamily="49" charset="0"/>
              </a:rPr>
              <a:t> pop();     </a:t>
            </a:r>
            <a:r>
              <a:rPr lang="pl-PL" sz="1900" dirty="0" smtClean="0">
                <a:solidFill>
                  <a:srgbClr val="000000"/>
                </a:solidFill>
                <a:highlight>
                  <a:srgbClr val="FFFFFF"/>
                </a:highlight>
                <a:latin typeface="Consolas" panose="020B0609020204030204" pitchFamily="49" charset="0"/>
              </a:rPr>
              <a:t>  </a:t>
            </a:r>
            <a:r>
              <a:rPr lang="en-US" sz="1900" dirty="0" smtClean="0">
                <a:solidFill>
                  <a:srgbClr val="008000"/>
                </a:solidFill>
                <a:highlight>
                  <a:srgbClr val="FFFFFF"/>
                </a:highlight>
                <a:latin typeface="Consolas" panose="020B0609020204030204" pitchFamily="49" charset="0"/>
              </a:rPr>
              <a:t>// </a:t>
            </a:r>
            <a:r>
              <a:rPr lang="en-US" sz="1900" dirty="0">
                <a:solidFill>
                  <a:srgbClr val="008000"/>
                </a:solidFill>
                <a:highlight>
                  <a:srgbClr val="FFFFFF"/>
                </a:highlight>
                <a:latin typeface="Consolas" panose="020B0609020204030204" pitchFamily="49" charset="0"/>
              </a:rPr>
              <a:t>declaration: pop from Stack</a:t>
            </a:r>
            <a:endParaRPr lang="en-US" sz="1900" dirty="0">
              <a:solidFill>
                <a:srgbClr val="000000"/>
              </a:solidFill>
              <a:highlight>
                <a:srgbClr val="FFFFFF"/>
              </a:highlight>
              <a:latin typeface="Consolas" panose="020B0609020204030204" pitchFamily="49" charset="0"/>
            </a:endParaRPr>
          </a:p>
          <a:p>
            <a:pPr marL="0" indent="0">
              <a:buNone/>
            </a:pPr>
            <a:r>
              <a:rPr lang="en-US" sz="1900" dirty="0">
                <a:solidFill>
                  <a:srgbClr val="000000"/>
                </a:solidFill>
                <a:highlight>
                  <a:srgbClr val="FFFFFF"/>
                </a:highlight>
                <a:latin typeface="Consolas" panose="020B0609020204030204" pitchFamily="49" charset="0"/>
              </a:rPr>
              <a:t>    </a:t>
            </a:r>
            <a:r>
              <a:rPr lang="en-US" sz="1900" dirty="0" err="1">
                <a:solidFill>
                  <a:srgbClr val="0000FF"/>
                </a:solidFill>
                <a:highlight>
                  <a:srgbClr val="FFFFFF"/>
                </a:highlight>
                <a:latin typeface="Consolas" panose="020B0609020204030204" pitchFamily="49" charset="0"/>
              </a:rPr>
              <a:t>int</a:t>
            </a:r>
            <a:r>
              <a:rPr lang="en-US" sz="1900" dirty="0">
                <a:solidFill>
                  <a:srgbClr val="000000"/>
                </a:solidFill>
                <a:highlight>
                  <a:srgbClr val="FFFFFF"/>
                </a:highlight>
                <a:latin typeface="Consolas" panose="020B0609020204030204" pitchFamily="49" charset="0"/>
              </a:rPr>
              <a:t> </a:t>
            </a:r>
            <a:r>
              <a:rPr lang="en-US" sz="1900" dirty="0" err="1">
                <a:solidFill>
                  <a:srgbClr val="000000"/>
                </a:solidFill>
                <a:highlight>
                  <a:srgbClr val="FFFFFF"/>
                </a:highlight>
                <a:latin typeface="Consolas" panose="020B0609020204030204" pitchFamily="49" charset="0"/>
              </a:rPr>
              <a:t>getSize</a:t>
            </a:r>
            <a:r>
              <a:rPr lang="en-US" sz="1900" dirty="0" smtClean="0">
                <a:solidFill>
                  <a:srgbClr val="000000"/>
                </a:solidFill>
                <a:highlight>
                  <a:srgbClr val="FFFFFF"/>
                </a:highlight>
                <a:latin typeface="Consolas" panose="020B0609020204030204" pitchFamily="49" charset="0"/>
              </a:rPr>
              <a:t>();</a:t>
            </a:r>
            <a:r>
              <a:rPr lang="pl-PL" sz="1900" dirty="0" smtClean="0">
                <a:solidFill>
                  <a:srgbClr val="000000"/>
                </a:solidFill>
                <a:highlight>
                  <a:srgbClr val="FFFFFF"/>
                </a:highlight>
                <a:latin typeface="Consolas" panose="020B0609020204030204" pitchFamily="49" charset="0"/>
              </a:rPr>
              <a:t> </a:t>
            </a:r>
            <a:r>
              <a:rPr lang="en-US" sz="1900" dirty="0" smtClean="0">
                <a:solidFill>
                  <a:srgbClr val="008000"/>
                </a:solidFill>
                <a:highlight>
                  <a:srgbClr val="FFFFFF"/>
                </a:highlight>
                <a:latin typeface="Consolas" panose="020B0609020204030204" pitchFamily="49" charset="0"/>
              </a:rPr>
              <a:t>// </a:t>
            </a:r>
            <a:r>
              <a:rPr lang="pl-PL" sz="1900" dirty="0" err="1" smtClean="0">
                <a:solidFill>
                  <a:srgbClr val="008000"/>
                </a:solidFill>
                <a:highlight>
                  <a:srgbClr val="FFFFFF"/>
                </a:highlight>
                <a:latin typeface="Consolas" panose="020B0609020204030204" pitchFamily="49" charset="0"/>
              </a:rPr>
              <a:t>decl</a:t>
            </a:r>
            <a:r>
              <a:rPr lang="pl-PL" sz="1900" dirty="0" smtClean="0">
                <a:solidFill>
                  <a:srgbClr val="008000"/>
                </a:solidFill>
                <a:highlight>
                  <a:srgbClr val="FFFFFF"/>
                </a:highlight>
                <a:latin typeface="Consolas" panose="020B0609020204030204" pitchFamily="49" charset="0"/>
              </a:rPr>
              <a:t>.: </a:t>
            </a:r>
            <a:r>
              <a:rPr lang="pl-PL" sz="1900" dirty="0" err="1" smtClean="0">
                <a:solidFill>
                  <a:srgbClr val="008000"/>
                </a:solidFill>
                <a:highlight>
                  <a:srgbClr val="FFFFFF"/>
                </a:highlight>
                <a:latin typeface="Consolas" panose="020B0609020204030204" pitchFamily="49" charset="0"/>
              </a:rPr>
              <a:t>current</a:t>
            </a:r>
            <a:r>
              <a:rPr lang="pl-PL" sz="1900" dirty="0" smtClean="0">
                <a:solidFill>
                  <a:srgbClr val="008000"/>
                </a:solidFill>
                <a:highlight>
                  <a:srgbClr val="FFFFFF"/>
                </a:highlight>
                <a:latin typeface="Consolas" panose="020B0609020204030204" pitchFamily="49" charset="0"/>
              </a:rPr>
              <a:t> </a:t>
            </a:r>
            <a:r>
              <a:rPr lang="pl-PL" sz="1900" dirty="0" err="1">
                <a:solidFill>
                  <a:srgbClr val="008000"/>
                </a:solidFill>
                <a:highlight>
                  <a:srgbClr val="FFFFFF"/>
                </a:highlight>
                <a:latin typeface="Consolas" panose="020B0609020204030204" pitchFamily="49" charset="0"/>
              </a:rPr>
              <a:t>size</a:t>
            </a:r>
            <a:r>
              <a:rPr lang="pl-PL" sz="1900" dirty="0">
                <a:solidFill>
                  <a:srgbClr val="008000"/>
                </a:solidFill>
                <a:highlight>
                  <a:srgbClr val="FFFFFF"/>
                </a:highlight>
                <a:latin typeface="Consolas" panose="020B0609020204030204" pitchFamily="49" charset="0"/>
              </a:rPr>
              <a:t> in</a:t>
            </a:r>
            <a:r>
              <a:rPr lang="en-US" sz="1900" dirty="0">
                <a:solidFill>
                  <a:srgbClr val="008000"/>
                </a:solidFill>
                <a:highlight>
                  <a:srgbClr val="FFFFFF"/>
                </a:highlight>
                <a:latin typeface="Consolas" panose="020B0609020204030204" pitchFamily="49" charset="0"/>
              </a:rPr>
              <a:t> T elements </a:t>
            </a:r>
            <a:endParaRPr lang="en-US" sz="1900" dirty="0">
              <a:solidFill>
                <a:srgbClr val="000000"/>
              </a:solidFill>
              <a:highlight>
                <a:srgbClr val="FFFFFF"/>
              </a:highlight>
              <a:latin typeface="Consolas" panose="020B0609020204030204" pitchFamily="49" charset="0"/>
            </a:endParaRPr>
          </a:p>
          <a:p>
            <a:pPr marL="0" indent="0">
              <a:buNone/>
            </a:pPr>
            <a:r>
              <a:rPr lang="pl-PL" sz="1900" dirty="0">
                <a:solidFill>
                  <a:srgbClr val="000000"/>
                </a:solidFill>
                <a:highlight>
                  <a:srgbClr val="FFFFFF"/>
                </a:highlight>
                <a:latin typeface="Consolas" panose="020B0609020204030204" pitchFamily="49" charset="0"/>
              </a:rPr>
              <a:t>};</a:t>
            </a:r>
            <a:endParaRPr lang="en-GB" altLang="pl-PL" sz="1900" dirty="0"/>
          </a:p>
        </p:txBody>
      </p:sp>
    </p:spTree>
    <p:extLst>
      <p:ext uri="{BB962C8B-B14F-4D97-AF65-F5344CB8AC3E}">
        <p14:creationId xmlns:p14="http://schemas.microsoft.com/office/powerpoint/2010/main" val="1051700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Rectangle 2"/>
          <p:cNvSpPr>
            <a:spLocks noGrp="1" noChangeArrowheads="1"/>
          </p:cNvSpPr>
          <p:nvPr>
            <p:ph type="title"/>
          </p:nvPr>
        </p:nvSpPr>
        <p:spPr/>
        <p:txBody>
          <a:bodyPr/>
          <a:lstStyle/>
          <a:p>
            <a:r>
              <a:rPr lang="pl-PL" altLang="pl-PL" dirty="0" smtClean="0"/>
              <a:t>T</a:t>
            </a:r>
            <a:r>
              <a:rPr lang="en-GB" altLang="pl-PL" dirty="0" err="1" smtClean="0"/>
              <a:t>emplates</a:t>
            </a:r>
            <a:endParaRPr lang="en-GB" altLang="pl-PL" dirty="0"/>
          </a:p>
        </p:txBody>
      </p:sp>
      <p:sp>
        <p:nvSpPr>
          <p:cNvPr id="700419" name="Rectangle 3"/>
          <p:cNvSpPr>
            <a:spLocks noGrp="1" noChangeArrowheads="1"/>
          </p:cNvSpPr>
          <p:nvPr>
            <p:ph type="body" idx="1"/>
          </p:nvPr>
        </p:nvSpPr>
        <p:spPr/>
        <p:txBody>
          <a:bodyPr>
            <a:noAutofit/>
          </a:bodyPr>
          <a:lstStyle/>
          <a:p>
            <a:pPr>
              <a:lnSpc>
                <a:spcPct val="80000"/>
              </a:lnSpc>
            </a:pPr>
            <a:r>
              <a:rPr lang="en-GB" altLang="pl-PL" sz="2400" dirty="0"/>
              <a:t>If methods are defined outside the declaration of template, the keyword </a:t>
            </a:r>
            <a:r>
              <a:rPr lang="en-GB" altLang="pl-PL" sz="2400" dirty="0">
                <a:solidFill>
                  <a:srgbClr val="0000FF"/>
                </a:solidFill>
                <a:highlight>
                  <a:srgbClr val="FFFFFF"/>
                </a:highlight>
                <a:latin typeface="Consolas" panose="020B0609020204030204" pitchFamily="49" charset="0"/>
              </a:rPr>
              <a:t>template</a:t>
            </a:r>
            <a:r>
              <a:rPr lang="en-GB" altLang="pl-PL" sz="2400" dirty="0"/>
              <a:t> has to be used for each:</a:t>
            </a:r>
          </a:p>
          <a:p>
            <a:pPr>
              <a:lnSpc>
                <a:spcPct val="80000"/>
              </a:lnSpc>
            </a:pPr>
            <a:r>
              <a:rPr lang="en-GB" altLang="pl-PL" sz="2400" b="1" dirty="0"/>
              <a:t>„A method of a template is a template of a method”</a:t>
            </a:r>
          </a:p>
          <a:p>
            <a:pPr>
              <a:lnSpc>
                <a:spcPct val="80000"/>
              </a:lnSpc>
            </a:pPr>
            <a:endParaRPr lang="en-GB" altLang="pl-PL" sz="2000" b="1" dirty="0"/>
          </a:p>
          <a:p>
            <a:pPr marL="0" indent="0">
              <a:buNone/>
            </a:pPr>
            <a:r>
              <a:rPr lang="pl-PL" sz="1800" dirty="0" err="1" smtClean="0">
                <a:solidFill>
                  <a:srgbClr val="0000FF"/>
                </a:solidFill>
                <a:highlight>
                  <a:srgbClr val="FFFFFF"/>
                </a:highlight>
                <a:latin typeface="Consolas" panose="020B0609020204030204" pitchFamily="49" charset="0"/>
              </a:rPr>
              <a:t>template</a:t>
            </a:r>
            <a:r>
              <a:rPr lang="pl-PL" sz="1800" dirty="0" smtClean="0">
                <a:solidFill>
                  <a:srgbClr val="000000"/>
                </a:solidFill>
                <a:highlight>
                  <a:srgbClr val="FFFFFF"/>
                </a:highlight>
                <a:latin typeface="Consolas" panose="020B0609020204030204" pitchFamily="49" charset="0"/>
              </a:rPr>
              <a:t>&lt;</a:t>
            </a:r>
            <a:r>
              <a:rPr lang="pl-PL" sz="1800" dirty="0" err="1" smtClean="0">
                <a:solidFill>
                  <a:srgbClr val="0000FF"/>
                </a:solidFill>
                <a:highlight>
                  <a:srgbClr val="FFFFFF"/>
                </a:highlight>
                <a:latin typeface="Consolas" panose="020B0609020204030204" pitchFamily="49" charset="0"/>
              </a:rPr>
              <a:t>class</a:t>
            </a:r>
            <a:r>
              <a:rPr lang="pl-PL" sz="1800" dirty="0" smtClean="0">
                <a:solidFill>
                  <a:srgbClr val="000000"/>
                </a:solidFill>
                <a:highlight>
                  <a:srgbClr val="FFFFFF"/>
                </a:highlight>
                <a:latin typeface="Consolas" panose="020B0609020204030204" pitchFamily="49" charset="0"/>
              </a:rPr>
              <a:t> </a:t>
            </a:r>
            <a:r>
              <a:rPr lang="pl-PL" sz="1800" dirty="0">
                <a:solidFill>
                  <a:srgbClr val="2B91AF"/>
                </a:solidFill>
                <a:highlight>
                  <a:srgbClr val="FFFFFF"/>
                </a:highlight>
                <a:latin typeface="Consolas" panose="020B0609020204030204" pitchFamily="49" charset="0"/>
              </a:rPr>
              <a:t>T</a:t>
            </a:r>
            <a:r>
              <a:rPr lang="pl-PL" sz="1800" dirty="0" smtClean="0">
                <a:solidFill>
                  <a:srgbClr val="000000"/>
                </a:solidFill>
                <a:highlight>
                  <a:srgbClr val="FFFFFF"/>
                </a:highlight>
                <a:latin typeface="Consolas" panose="020B0609020204030204" pitchFamily="49" charset="0"/>
              </a:rPr>
              <a:t>&gt;        </a:t>
            </a:r>
            <a:r>
              <a:rPr lang="pl-PL" sz="1800" dirty="0">
                <a:solidFill>
                  <a:srgbClr val="008000"/>
                </a:solidFill>
                <a:highlight>
                  <a:srgbClr val="FFFFFF"/>
                </a:highlight>
                <a:latin typeface="Consolas" panose="020B0609020204030204" pitchFamily="49" charset="0"/>
              </a:rPr>
              <a:t>// </a:t>
            </a:r>
            <a:r>
              <a:rPr lang="pl-PL" sz="1800" dirty="0" err="1">
                <a:solidFill>
                  <a:srgbClr val="008000"/>
                </a:solidFill>
                <a:highlight>
                  <a:srgbClr val="FFFFFF"/>
                </a:highlight>
                <a:latin typeface="Consolas" panose="020B0609020204030204" pitchFamily="49" charset="0"/>
              </a:rPr>
              <a:t>definition</a:t>
            </a:r>
            <a:r>
              <a:rPr lang="pl-PL" sz="1800" dirty="0">
                <a:solidFill>
                  <a:srgbClr val="008000"/>
                </a:solidFill>
                <a:highlight>
                  <a:srgbClr val="FFFFFF"/>
                </a:highlight>
                <a:latin typeface="Consolas" panose="020B0609020204030204" pitchFamily="49" charset="0"/>
              </a:rPr>
              <a:t> of a </a:t>
            </a:r>
            <a:r>
              <a:rPr lang="pl-PL" sz="1800" dirty="0" err="1">
                <a:solidFill>
                  <a:srgbClr val="008000"/>
                </a:solidFill>
                <a:highlight>
                  <a:srgbClr val="FFFFFF"/>
                </a:highlight>
                <a:latin typeface="Consolas" panose="020B0609020204030204" pitchFamily="49" charset="0"/>
              </a:rPr>
              <a:t>method</a:t>
            </a:r>
            <a:endParaRPr lang="pl-PL" sz="1800" dirty="0">
              <a:solidFill>
                <a:srgbClr val="000000"/>
              </a:solidFill>
              <a:highlight>
                <a:srgbClr val="FFFFFF"/>
              </a:highlight>
              <a:latin typeface="Consolas" panose="020B0609020204030204" pitchFamily="49" charset="0"/>
            </a:endParaRPr>
          </a:p>
          <a:p>
            <a:pPr marL="0" indent="0">
              <a:buNone/>
            </a:pPr>
            <a:r>
              <a:rPr lang="pl-PL" sz="1800" dirty="0" err="1" smtClean="0">
                <a:solidFill>
                  <a:srgbClr val="0000FF"/>
                </a:solidFill>
                <a:highlight>
                  <a:srgbClr val="FFFFFF"/>
                </a:highlight>
                <a:latin typeface="Consolas" panose="020B0609020204030204" pitchFamily="49" charset="0"/>
              </a:rPr>
              <a:t>void</a:t>
            </a:r>
            <a:r>
              <a:rPr lang="pl-PL" sz="1800" dirty="0" smtClean="0">
                <a:solidFill>
                  <a:srgbClr val="000000"/>
                </a:solidFill>
                <a:highlight>
                  <a:srgbClr val="FFFFFF"/>
                </a:highlight>
                <a:latin typeface="Consolas" panose="020B0609020204030204" pitchFamily="49" charset="0"/>
              </a:rPr>
              <a:t> </a:t>
            </a:r>
            <a:r>
              <a:rPr lang="pl-PL" sz="1800" dirty="0" err="1">
                <a:solidFill>
                  <a:srgbClr val="2B91AF"/>
                </a:solidFill>
                <a:highlight>
                  <a:srgbClr val="FFFFFF"/>
                </a:highlight>
                <a:latin typeface="Consolas" panose="020B0609020204030204" pitchFamily="49" charset="0"/>
              </a:rPr>
              <a:t>Stack</a:t>
            </a:r>
            <a:r>
              <a:rPr lang="pl-PL" sz="1800" dirty="0">
                <a:solidFill>
                  <a:srgbClr val="000000"/>
                </a:solidFill>
                <a:highlight>
                  <a:srgbClr val="FFFFFF"/>
                </a:highlight>
                <a:latin typeface="Consolas" panose="020B0609020204030204" pitchFamily="49" charset="0"/>
              </a:rPr>
              <a:t>&lt;</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&gt;::</a:t>
            </a:r>
            <a:r>
              <a:rPr lang="pl-PL" sz="1800" dirty="0" err="1">
                <a:solidFill>
                  <a:srgbClr val="000000"/>
                </a:solidFill>
                <a:highlight>
                  <a:srgbClr val="FFFFFF"/>
                </a:highlight>
                <a:latin typeface="Consolas" panose="020B0609020204030204" pitchFamily="49" charset="0"/>
              </a:rPr>
              <a:t>push</a:t>
            </a:r>
            <a:r>
              <a:rPr lang="pl-PL" sz="1800" dirty="0">
                <a:solidFill>
                  <a:srgbClr val="000000"/>
                </a:solidFill>
                <a:highlight>
                  <a:srgbClr val="FFFFFF"/>
                </a:highlight>
                <a:latin typeface="Consolas" panose="020B0609020204030204" pitchFamily="49" charset="0"/>
              </a:rPr>
              <a:t>(</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 </a:t>
            </a:r>
            <a:r>
              <a:rPr lang="pl-PL" sz="1800" dirty="0">
                <a:solidFill>
                  <a:srgbClr val="808080"/>
                </a:solidFill>
                <a:highlight>
                  <a:srgbClr val="FFFFFF"/>
                </a:highlight>
                <a:latin typeface="Consolas" panose="020B0609020204030204" pitchFamily="49" charset="0"/>
              </a:rPr>
              <a:t>a</a:t>
            </a: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    *p++ = </a:t>
            </a:r>
            <a:r>
              <a:rPr lang="pl-PL" sz="1800" dirty="0">
                <a:solidFill>
                  <a:srgbClr val="808080"/>
                </a:solidFill>
                <a:highlight>
                  <a:srgbClr val="FFFFFF"/>
                </a:highlight>
                <a:latin typeface="Consolas" panose="020B0609020204030204" pitchFamily="49" charset="0"/>
              </a:rPr>
              <a:t>a</a:t>
            </a: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a:t>
            </a:r>
          </a:p>
          <a:p>
            <a:pPr marL="0" indent="0">
              <a:buNone/>
            </a:pPr>
            <a:endParaRPr lang="pl-PL" sz="1800" dirty="0">
              <a:solidFill>
                <a:srgbClr val="000000"/>
              </a:solidFill>
              <a:highlight>
                <a:srgbClr val="FFFFFF"/>
              </a:highlight>
              <a:latin typeface="Consolas" panose="020B0609020204030204" pitchFamily="49" charset="0"/>
            </a:endParaRPr>
          </a:p>
          <a:p>
            <a:pPr marL="0" indent="0">
              <a:buNone/>
            </a:pPr>
            <a:r>
              <a:rPr lang="pl-PL" sz="1800" dirty="0" err="1" smtClean="0">
                <a:solidFill>
                  <a:srgbClr val="0000FF"/>
                </a:solidFill>
                <a:highlight>
                  <a:srgbClr val="FFFFFF"/>
                </a:highlight>
                <a:latin typeface="Consolas" panose="020B0609020204030204" pitchFamily="49" charset="0"/>
              </a:rPr>
              <a:t>template</a:t>
            </a:r>
            <a:r>
              <a:rPr lang="pl-PL" sz="1800" dirty="0" smtClean="0">
                <a:solidFill>
                  <a:srgbClr val="000000"/>
                </a:solidFill>
                <a:highlight>
                  <a:srgbClr val="FFFFFF"/>
                </a:highlight>
                <a:latin typeface="Consolas" panose="020B0609020204030204" pitchFamily="49" charset="0"/>
              </a:rPr>
              <a:t>&lt;</a:t>
            </a:r>
            <a:r>
              <a:rPr lang="pl-PL" sz="1800" dirty="0" err="1" smtClean="0">
                <a:solidFill>
                  <a:srgbClr val="0000FF"/>
                </a:solidFill>
                <a:highlight>
                  <a:srgbClr val="FFFFFF"/>
                </a:highlight>
                <a:latin typeface="Consolas" panose="020B0609020204030204" pitchFamily="49" charset="0"/>
              </a:rPr>
              <a:t>class</a:t>
            </a:r>
            <a:r>
              <a:rPr lang="pl-PL" sz="1800" dirty="0" smtClean="0">
                <a:solidFill>
                  <a:srgbClr val="000000"/>
                </a:solidFill>
                <a:highlight>
                  <a:srgbClr val="FFFFFF"/>
                </a:highlight>
                <a:latin typeface="Consolas" panose="020B0609020204030204" pitchFamily="49" charset="0"/>
              </a:rPr>
              <a:t> </a:t>
            </a:r>
            <a:r>
              <a:rPr lang="pl-PL" sz="1800" dirty="0">
                <a:solidFill>
                  <a:srgbClr val="2B91AF"/>
                </a:solidFill>
                <a:highlight>
                  <a:srgbClr val="FFFFFF"/>
                </a:highlight>
                <a:latin typeface="Consolas" panose="020B0609020204030204" pitchFamily="49" charset="0"/>
              </a:rPr>
              <a:t>T</a:t>
            </a:r>
            <a:r>
              <a:rPr lang="pl-PL" sz="1800" dirty="0" smtClean="0">
                <a:solidFill>
                  <a:srgbClr val="000000"/>
                </a:solidFill>
                <a:highlight>
                  <a:srgbClr val="FFFFFF"/>
                </a:highlight>
                <a:latin typeface="Consolas" panose="020B0609020204030204" pitchFamily="49" charset="0"/>
              </a:rPr>
              <a:t>&gt;         </a:t>
            </a:r>
            <a:r>
              <a:rPr lang="pl-PL" sz="1800" dirty="0">
                <a:solidFill>
                  <a:srgbClr val="008000"/>
                </a:solidFill>
                <a:highlight>
                  <a:srgbClr val="FFFFFF"/>
                </a:highlight>
                <a:latin typeface="Consolas" panose="020B0609020204030204" pitchFamily="49" charset="0"/>
              </a:rPr>
              <a:t>// </a:t>
            </a:r>
            <a:r>
              <a:rPr lang="pl-PL" sz="1800" dirty="0" err="1" smtClean="0">
                <a:solidFill>
                  <a:srgbClr val="008000"/>
                </a:solidFill>
                <a:highlight>
                  <a:srgbClr val="FFFFFF"/>
                </a:highlight>
                <a:latin typeface="Consolas" panose="020B0609020204030204" pitchFamily="49" charset="0"/>
              </a:rPr>
              <a:t>constructor</a:t>
            </a:r>
            <a:endParaRPr lang="pl-PL" sz="1800" dirty="0">
              <a:solidFill>
                <a:srgbClr val="000000"/>
              </a:solidFill>
              <a:highlight>
                <a:srgbClr val="FFFFFF"/>
              </a:highlight>
              <a:latin typeface="Consolas" panose="020B0609020204030204" pitchFamily="49" charset="0"/>
            </a:endParaRPr>
          </a:p>
          <a:p>
            <a:pPr marL="0" indent="0">
              <a:buNone/>
            </a:pPr>
            <a:r>
              <a:rPr lang="pl-PL" sz="1800" dirty="0" err="1">
                <a:solidFill>
                  <a:srgbClr val="2B91AF"/>
                </a:solidFill>
                <a:highlight>
                  <a:srgbClr val="FFFFFF"/>
                </a:highlight>
                <a:latin typeface="Consolas" panose="020B0609020204030204" pitchFamily="49" charset="0"/>
              </a:rPr>
              <a:t>Stack</a:t>
            </a:r>
            <a:r>
              <a:rPr lang="pl-PL" sz="1800" dirty="0">
                <a:solidFill>
                  <a:srgbClr val="000000"/>
                </a:solidFill>
                <a:highlight>
                  <a:srgbClr val="FFFFFF"/>
                </a:highlight>
                <a:latin typeface="Consolas" panose="020B0609020204030204" pitchFamily="49" charset="0"/>
              </a:rPr>
              <a:t>&lt;</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&gt;::</a:t>
            </a:r>
            <a:r>
              <a:rPr lang="pl-PL" sz="1800" dirty="0" err="1">
                <a:solidFill>
                  <a:srgbClr val="000000"/>
                </a:solidFill>
                <a:highlight>
                  <a:srgbClr val="FFFFFF"/>
                </a:highlight>
                <a:latin typeface="Consolas" panose="020B0609020204030204" pitchFamily="49" charset="0"/>
              </a:rPr>
              <a:t>Stack</a:t>
            </a:r>
            <a:r>
              <a:rPr lang="pl-PL" sz="1800" dirty="0">
                <a:solidFill>
                  <a:srgbClr val="000000"/>
                </a:solidFill>
                <a:highlight>
                  <a:srgbClr val="FFFFFF"/>
                </a:highlight>
                <a:latin typeface="Consolas" panose="020B0609020204030204" pitchFamily="49" charset="0"/>
              </a:rPr>
              <a:t>(</a:t>
            </a:r>
            <a:r>
              <a:rPr lang="pl-PL" sz="1800" dirty="0" err="1">
                <a:solidFill>
                  <a:srgbClr val="0000FF"/>
                </a:solidFill>
                <a:highlight>
                  <a:srgbClr val="FFFFFF"/>
                </a:highlight>
                <a:latin typeface="Consolas" panose="020B0609020204030204" pitchFamily="49" charset="0"/>
              </a:rPr>
              <a:t>int</a:t>
            </a:r>
            <a:r>
              <a:rPr lang="pl-PL" sz="1800" dirty="0">
                <a:solidFill>
                  <a:srgbClr val="000000"/>
                </a:solidFill>
                <a:highlight>
                  <a:srgbClr val="FFFFFF"/>
                </a:highlight>
                <a:latin typeface="Consolas" panose="020B0609020204030204" pitchFamily="49" charset="0"/>
              </a:rPr>
              <a:t> </a:t>
            </a:r>
            <a:r>
              <a:rPr lang="pl-PL" sz="1800" dirty="0">
                <a:solidFill>
                  <a:srgbClr val="808080"/>
                </a:solidFill>
                <a:highlight>
                  <a:srgbClr val="FFFFFF"/>
                </a:highlight>
                <a:latin typeface="Consolas" panose="020B0609020204030204" pitchFamily="49" charset="0"/>
              </a:rPr>
              <a:t>r</a:t>
            </a: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a:t>
            </a:r>
          </a:p>
          <a:p>
            <a:pPr marL="0" indent="0">
              <a:buNone/>
            </a:pPr>
            <a:r>
              <a:rPr lang="en-US" sz="1800" dirty="0">
                <a:solidFill>
                  <a:srgbClr val="000000"/>
                </a:solidFill>
                <a:highlight>
                  <a:srgbClr val="FFFFFF"/>
                </a:highlight>
                <a:latin typeface="Consolas" panose="020B0609020204030204" pitchFamily="49" charset="0"/>
              </a:rPr>
              <a:t>    v = p = </a:t>
            </a:r>
            <a:r>
              <a:rPr lang="en-US" sz="1800" dirty="0">
                <a:solidFill>
                  <a:srgbClr val="0000FF"/>
                </a:solidFill>
                <a:highlight>
                  <a:srgbClr val="FFFFFF"/>
                </a:highlight>
                <a:latin typeface="Consolas" panose="020B0609020204030204" pitchFamily="49" charset="0"/>
              </a:rPr>
              <a:t>new</a:t>
            </a:r>
            <a:r>
              <a:rPr lang="en-US" sz="1800" dirty="0">
                <a:solidFill>
                  <a:srgbClr val="000000"/>
                </a:solidFill>
                <a:highlight>
                  <a:srgbClr val="FFFFFF"/>
                </a:highlight>
                <a:latin typeface="Consolas" panose="020B0609020204030204" pitchFamily="49" charset="0"/>
              </a:rPr>
              <a:t> </a:t>
            </a:r>
            <a:r>
              <a:rPr lang="en-US" sz="1800" dirty="0">
                <a:solidFill>
                  <a:srgbClr val="2B91AF"/>
                </a:solidFill>
                <a:highlight>
                  <a:srgbClr val="FFFFFF"/>
                </a:highlight>
                <a:latin typeface="Consolas" panose="020B0609020204030204" pitchFamily="49" charset="0"/>
              </a:rPr>
              <a:t>T</a:t>
            </a:r>
            <a:r>
              <a:rPr lang="en-US" sz="1800" dirty="0">
                <a:solidFill>
                  <a:srgbClr val="000000"/>
                </a:solidFill>
                <a:highlight>
                  <a:srgbClr val="FFFFFF"/>
                </a:highlight>
                <a:latin typeface="Consolas" panose="020B0609020204030204" pitchFamily="49" charset="0"/>
              </a:rPr>
              <a:t>[size = </a:t>
            </a:r>
            <a:r>
              <a:rPr lang="en-US" sz="1800" dirty="0">
                <a:solidFill>
                  <a:srgbClr val="808080"/>
                </a:solidFill>
                <a:highlight>
                  <a:srgbClr val="FFFFFF"/>
                </a:highlight>
                <a:latin typeface="Consolas" panose="020B0609020204030204" pitchFamily="49" charset="0"/>
              </a:rPr>
              <a:t>r</a:t>
            </a:r>
            <a:r>
              <a:rPr lang="en-US"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a:t>
            </a:r>
            <a:endParaRPr lang="en-GB" altLang="pl-PL" sz="1800" dirty="0"/>
          </a:p>
        </p:txBody>
      </p:sp>
    </p:spTree>
    <p:extLst>
      <p:ext uri="{BB962C8B-B14F-4D97-AF65-F5344CB8AC3E}">
        <p14:creationId xmlns:p14="http://schemas.microsoft.com/office/powerpoint/2010/main" val="3125736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Rectangle 2"/>
          <p:cNvSpPr>
            <a:spLocks noGrp="1" noChangeArrowheads="1"/>
          </p:cNvSpPr>
          <p:nvPr>
            <p:ph type="title"/>
          </p:nvPr>
        </p:nvSpPr>
        <p:spPr/>
        <p:txBody>
          <a:bodyPr/>
          <a:lstStyle/>
          <a:p>
            <a:r>
              <a:rPr lang="pl-PL" altLang="pl-PL" dirty="0" smtClean="0"/>
              <a:t>T</a:t>
            </a:r>
            <a:r>
              <a:rPr lang="en-GB" altLang="pl-PL" dirty="0" err="1" smtClean="0"/>
              <a:t>emplates</a:t>
            </a:r>
            <a:r>
              <a:rPr lang="en-GB" altLang="pl-PL" dirty="0" smtClean="0"/>
              <a:t> </a:t>
            </a:r>
            <a:endParaRPr lang="en-GB" altLang="pl-PL" dirty="0"/>
          </a:p>
        </p:txBody>
      </p:sp>
      <p:sp>
        <p:nvSpPr>
          <p:cNvPr id="701443" name="Rectangle 3"/>
          <p:cNvSpPr>
            <a:spLocks noGrp="1" noChangeArrowheads="1"/>
          </p:cNvSpPr>
          <p:nvPr>
            <p:ph type="body" idx="1"/>
          </p:nvPr>
        </p:nvSpPr>
        <p:spPr/>
        <p:txBody>
          <a:bodyPr/>
          <a:lstStyle/>
          <a:p>
            <a:pPr>
              <a:lnSpc>
                <a:spcPct val="80000"/>
              </a:lnSpc>
            </a:pPr>
            <a:r>
              <a:rPr lang="en-GB" altLang="pl-PL" sz="2400" dirty="0"/>
              <a:t>Remainder: </a:t>
            </a:r>
            <a:r>
              <a:rPr lang="pl-PL" altLang="pl-PL" sz="2400" dirty="0" smtClean="0"/>
              <a:t>w</a:t>
            </a:r>
            <a:r>
              <a:rPr lang="en-GB" altLang="pl-PL" sz="2400" dirty="0" err="1" smtClean="0"/>
              <a:t>ithin</a:t>
            </a:r>
            <a:r>
              <a:rPr lang="en-GB" altLang="pl-PL" sz="2400" dirty="0" smtClean="0"/>
              <a:t> </a:t>
            </a:r>
            <a:r>
              <a:rPr lang="en-GB" altLang="pl-PL" sz="2400" dirty="0"/>
              <a:t>the scope of declaration</a:t>
            </a:r>
          </a:p>
          <a:p>
            <a:pPr>
              <a:lnSpc>
                <a:spcPct val="80000"/>
              </a:lnSpc>
            </a:pPr>
            <a:endParaRPr lang="en-GB" altLang="pl-PL" sz="1800" dirty="0"/>
          </a:p>
          <a:p>
            <a:pPr marL="0" indent="0" algn="ctr">
              <a:buNone/>
            </a:pPr>
            <a:r>
              <a:rPr lang="pl-PL" sz="2400" dirty="0" err="1">
                <a:solidFill>
                  <a:srgbClr val="0000FF"/>
                </a:solidFill>
                <a:highlight>
                  <a:srgbClr val="FFFFFF"/>
                </a:highlight>
                <a:latin typeface="Consolas" panose="020B0609020204030204" pitchFamily="49" charset="0"/>
              </a:rPr>
              <a:t>template</a:t>
            </a:r>
            <a:r>
              <a:rPr lang="pl-PL" sz="2400" dirty="0">
                <a:solidFill>
                  <a:srgbClr val="000000"/>
                </a:solidFill>
                <a:highlight>
                  <a:srgbClr val="FFFFFF"/>
                </a:highlight>
                <a:latin typeface="Consolas" panose="020B0609020204030204" pitchFamily="49" charset="0"/>
              </a:rPr>
              <a:t> &lt;</a:t>
            </a:r>
            <a:r>
              <a:rPr lang="pl-PL" sz="2400" dirty="0" err="1">
                <a:solidFill>
                  <a:srgbClr val="0000FF"/>
                </a:solidFill>
                <a:highlight>
                  <a:srgbClr val="FFFFFF"/>
                </a:highlight>
                <a:latin typeface="Consolas" panose="020B0609020204030204" pitchFamily="49" charset="0"/>
              </a:rPr>
              <a:t>class</a:t>
            </a:r>
            <a:r>
              <a:rPr lang="pl-PL" sz="2400" dirty="0">
                <a:solidFill>
                  <a:srgbClr val="000000"/>
                </a:solidFill>
                <a:highlight>
                  <a:srgbClr val="FFFFFF"/>
                </a:highlight>
                <a:latin typeface="Consolas" panose="020B0609020204030204" pitchFamily="49" charset="0"/>
              </a:rPr>
              <a:t> </a:t>
            </a:r>
            <a:r>
              <a:rPr lang="pl-PL" sz="2400" dirty="0" smtClean="0">
                <a:solidFill>
                  <a:srgbClr val="2B91AF"/>
                </a:solidFill>
                <a:highlight>
                  <a:srgbClr val="FFFFFF"/>
                </a:highlight>
                <a:latin typeface="Consolas" panose="020B0609020204030204" pitchFamily="49" charset="0"/>
              </a:rPr>
              <a:t>T</a:t>
            </a:r>
            <a:r>
              <a:rPr lang="pl-PL" sz="2400" dirty="0" smtClean="0">
                <a:solidFill>
                  <a:srgbClr val="000000"/>
                </a:solidFill>
                <a:highlight>
                  <a:srgbClr val="FFFFFF"/>
                </a:highlight>
                <a:latin typeface="Consolas" panose="020B0609020204030204" pitchFamily="49" charset="0"/>
              </a:rPr>
              <a:t>&gt; </a:t>
            </a:r>
            <a:r>
              <a:rPr lang="pl-PL" sz="2400" dirty="0" err="1" smtClean="0">
                <a:solidFill>
                  <a:srgbClr val="0000FF"/>
                </a:solidFill>
                <a:highlight>
                  <a:srgbClr val="FFFFFF"/>
                </a:highlight>
                <a:latin typeface="Consolas" panose="020B0609020204030204" pitchFamily="49" charset="0"/>
              </a:rPr>
              <a:t>class</a:t>
            </a:r>
            <a:r>
              <a:rPr lang="pl-PL" sz="2400" dirty="0" smtClean="0">
                <a:solidFill>
                  <a:srgbClr val="000000"/>
                </a:solidFill>
                <a:highlight>
                  <a:srgbClr val="FFFFFF"/>
                </a:highlight>
                <a:latin typeface="Consolas" panose="020B0609020204030204" pitchFamily="49" charset="0"/>
              </a:rPr>
              <a:t> </a:t>
            </a:r>
            <a:r>
              <a:rPr lang="pl-PL" sz="2400" dirty="0" err="1" smtClean="0">
                <a:solidFill>
                  <a:srgbClr val="2B91AF"/>
                </a:solidFill>
                <a:highlight>
                  <a:srgbClr val="FFFFFF"/>
                </a:highlight>
                <a:latin typeface="Consolas" panose="020B0609020204030204" pitchFamily="49" charset="0"/>
              </a:rPr>
              <a:t>Stack</a:t>
            </a:r>
            <a:endParaRPr lang="pl-PL" sz="2400" dirty="0" smtClean="0">
              <a:solidFill>
                <a:srgbClr val="000000"/>
              </a:solidFill>
              <a:highlight>
                <a:srgbClr val="FFFFFF"/>
              </a:highlight>
              <a:latin typeface="Consolas" panose="020B0609020204030204" pitchFamily="49" charset="0"/>
            </a:endParaRPr>
          </a:p>
          <a:p>
            <a:pPr>
              <a:lnSpc>
                <a:spcPct val="80000"/>
              </a:lnSpc>
              <a:buFont typeface="Wingdings" panose="05000000000000000000" pitchFamily="2" charset="2"/>
              <a:buNone/>
            </a:pPr>
            <a:r>
              <a:rPr lang="en-GB" altLang="pl-PL" sz="2000" dirty="0" smtClean="0"/>
              <a:t> </a:t>
            </a:r>
            <a:r>
              <a:rPr lang="en-GB" altLang="pl-PL" sz="2000" dirty="0"/>
              <a:t>	</a:t>
            </a:r>
          </a:p>
          <a:p>
            <a:pPr>
              <a:lnSpc>
                <a:spcPct val="80000"/>
              </a:lnSpc>
              <a:buFont typeface="Wingdings" panose="05000000000000000000" pitchFamily="2" charset="2"/>
              <a:buNone/>
            </a:pPr>
            <a:r>
              <a:rPr lang="en-GB" altLang="pl-PL" sz="1800" dirty="0"/>
              <a:t> 	</a:t>
            </a:r>
            <a:r>
              <a:rPr lang="en-GB" altLang="pl-PL" sz="2400" dirty="0"/>
              <a:t>the full name </a:t>
            </a:r>
            <a:r>
              <a:rPr lang="pl-PL" sz="2400" dirty="0" err="1">
                <a:solidFill>
                  <a:srgbClr val="2B91AF"/>
                </a:solidFill>
                <a:highlight>
                  <a:srgbClr val="FFFFFF"/>
                </a:highlight>
                <a:latin typeface="Consolas" panose="020B0609020204030204" pitchFamily="49" charset="0"/>
              </a:rPr>
              <a:t>Stack</a:t>
            </a:r>
            <a:r>
              <a:rPr lang="pl-PL" sz="2400" dirty="0">
                <a:solidFill>
                  <a:srgbClr val="000000"/>
                </a:solidFill>
                <a:highlight>
                  <a:srgbClr val="FFFFFF"/>
                </a:highlight>
                <a:latin typeface="Consolas" panose="020B0609020204030204" pitchFamily="49" charset="0"/>
              </a:rPr>
              <a:t>&lt;</a:t>
            </a:r>
            <a:r>
              <a:rPr lang="pl-PL" sz="2400" dirty="0">
                <a:solidFill>
                  <a:srgbClr val="2B91AF"/>
                </a:solidFill>
                <a:highlight>
                  <a:srgbClr val="FFFFFF"/>
                </a:highlight>
                <a:latin typeface="Consolas" panose="020B0609020204030204" pitchFamily="49" charset="0"/>
              </a:rPr>
              <a:t>T</a:t>
            </a:r>
            <a:r>
              <a:rPr lang="pl-PL" sz="2400" dirty="0">
                <a:solidFill>
                  <a:srgbClr val="000000"/>
                </a:solidFill>
                <a:highlight>
                  <a:srgbClr val="FFFFFF"/>
                </a:highlight>
                <a:latin typeface="Consolas" panose="020B0609020204030204" pitchFamily="49" charset="0"/>
              </a:rPr>
              <a:t>&gt;</a:t>
            </a:r>
            <a:r>
              <a:rPr lang="en-GB" altLang="pl-PL" sz="2400" dirty="0" smtClean="0"/>
              <a:t> </a:t>
            </a:r>
            <a:r>
              <a:rPr lang="en-GB" altLang="pl-PL" sz="2400" dirty="0"/>
              <a:t>is not used;</a:t>
            </a:r>
            <a:br>
              <a:rPr lang="en-GB" altLang="pl-PL" sz="2400" dirty="0"/>
            </a:br>
            <a:r>
              <a:rPr lang="pl-PL" sz="2400" dirty="0" err="1" smtClean="0">
                <a:solidFill>
                  <a:srgbClr val="2B91AF"/>
                </a:solidFill>
                <a:highlight>
                  <a:srgbClr val="FFFFFF"/>
                </a:highlight>
                <a:latin typeface="Consolas" panose="020B0609020204030204" pitchFamily="49" charset="0"/>
              </a:rPr>
              <a:t>Stack</a:t>
            </a:r>
            <a:r>
              <a:rPr lang="en-GB" altLang="pl-PL" sz="2400" dirty="0" smtClean="0"/>
              <a:t> </a:t>
            </a:r>
            <a:r>
              <a:rPr lang="en-GB" altLang="pl-PL" sz="2400" dirty="0"/>
              <a:t>is used for constructor and destructor.</a:t>
            </a:r>
          </a:p>
          <a:p>
            <a:pPr lvl="1">
              <a:lnSpc>
                <a:spcPct val="80000"/>
              </a:lnSpc>
            </a:pPr>
            <a:r>
              <a:rPr lang="en-GB" altLang="pl-PL" sz="2000" dirty="0"/>
              <a:t>The code below is wrong:</a:t>
            </a:r>
          </a:p>
          <a:p>
            <a:pPr>
              <a:lnSpc>
                <a:spcPct val="80000"/>
              </a:lnSpc>
            </a:pPr>
            <a:endParaRPr lang="en-GB" altLang="pl-PL" sz="2000" dirty="0"/>
          </a:p>
          <a:p>
            <a:pPr lvl="1">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 template&lt;class T&gt;</a:t>
            </a:r>
          </a:p>
          <a:p>
            <a:pPr lvl="1">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 Stack&lt;T&gt;::Stack&lt;T&gt;(</a:t>
            </a:r>
            <a:r>
              <a:rPr lang="en-GB" altLang="pl-PL" sz="1800" dirty="0" err="1">
                <a:solidFill>
                  <a:srgbClr val="008000"/>
                </a:solidFill>
                <a:highlight>
                  <a:srgbClr val="FFFFFF"/>
                </a:highlight>
                <a:latin typeface="Consolas" panose="020B0609020204030204" pitchFamily="49" charset="0"/>
              </a:rPr>
              <a:t>int</a:t>
            </a:r>
            <a:r>
              <a:rPr lang="en-GB" altLang="pl-PL" sz="1800" dirty="0">
                <a:solidFill>
                  <a:srgbClr val="008000"/>
                </a:solidFill>
                <a:highlight>
                  <a:srgbClr val="FFFFFF"/>
                </a:highlight>
                <a:latin typeface="Consolas" panose="020B0609020204030204" pitchFamily="49" charset="0"/>
              </a:rPr>
              <a:t> r</a:t>
            </a:r>
            <a:r>
              <a:rPr lang="en-GB" altLang="pl-PL" sz="1800" dirty="0" smtClean="0">
                <a:solidFill>
                  <a:srgbClr val="008000"/>
                </a:solidFill>
                <a:highlight>
                  <a:srgbClr val="FFFFFF"/>
                </a:highlight>
                <a:latin typeface="Consolas" panose="020B0609020204030204" pitchFamily="49" charset="0"/>
              </a:rPr>
              <a:t>)</a:t>
            </a:r>
            <a:r>
              <a:rPr lang="pl-PL" altLang="pl-PL" sz="1800" dirty="0" smtClean="0">
                <a:solidFill>
                  <a:srgbClr val="008000"/>
                </a:solidFill>
                <a:highlight>
                  <a:srgbClr val="FFFFFF"/>
                </a:highlight>
                <a:latin typeface="Consolas" panose="020B0609020204030204" pitchFamily="49" charset="0"/>
              </a:rPr>
              <a:t>	</a:t>
            </a:r>
            <a:r>
              <a:rPr lang="en-GB" altLang="pl-PL" sz="1800" dirty="0" smtClean="0">
                <a:solidFill>
                  <a:srgbClr val="008000"/>
                </a:solidFill>
                <a:highlight>
                  <a:srgbClr val="FFFFFF"/>
                </a:highlight>
                <a:latin typeface="Consolas" panose="020B0609020204030204" pitchFamily="49" charset="0"/>
              </a:rPr>
              <a:t>// it </a:t>
            </a:r>
            <a:r>
              <a:rPr lang="en-GB" altLang="pl-PL" sz="1800" dirty="0">
                <a:solidFill>
                  <a:srgbClr val="008000"/>
                </a:solidFill>
                <a:highlight>
                  <a:srgbClr val="FFFFFF"/>
                </a:highlight>
                <a:latin typeface="Consolas" panose="020B0609020204030204" pitchFamily="49" charset="0"/>
              </a:rPr>
              <a:t>is an error,</a:t>
            </a:r>
          </a:p>
          <a:p>
            <a:pPr lvl="1">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  </a:t>
            </a:r>
            <a:r>
              <a:rPr lang="en-GB" altLang="pl-PL" sz="1800" dirty="0" smtClean="0">
                <a:solidFill>
                  <a:srgbClr val="008000"/>
                </a:solidFill>
                <a:highlight>
                  <a:srgbClr val="FFFFFF"/>
                </a:highlight>
                <a:latin typeface="Consolas" panose="020B0609020204030204" pitchFamily="49" charset="0"/>
              </a:rPr>
              <a:t>                   </a:t>
            </a:r>
            <a:r>
              <a:rPr lang="pl-PL" altLang="pl-PL" sz="1800" dirty="0" smtClean="0">
                <a:solidFill>
                  <a:srgbClr val="008000"/>
                </a:solidFill>
                <a:highlight>
                  <a:srgbClr val="FFFFFF"/>
                </a:highlight>
                <a:latin typeface="Consolas" panose="020B0609020204030204" pitchFamily="49" charset="0"/>
              </a:rPr>
              <a:t>	  	</a:t>
            </a:r>
            <a:r>
              <a:rPr lang="en-GB" altLang="pl-PL" sz="1800" dirty="0" smtClean="0">
                <a:solidFill>
                  <a:srgbClr val="008000"/>
                </a:solidFill>
                <a:highlight>
                  <a:srgbClr val="FFFFFF"/>
                </a:highlight>
                <a:latin typeface="Consolas" panose="020B0609020204030204" pitchFamily="49" charset="0"/>
              </a:rPr>
              <a:t>// should </a:t>
            </a:r>
            <a:r>
              <a:rPr lang="en-GB" altLang="pl-PL" sz="1800" dirty="0">
                <a:solidFill>
                  <a:srgbClr val="008000"/>
                </a:solidFill>
                <a:highlight>
                  <a:srgbClr val="FFFFFF"/>
                </a:highlight>
                <a:latin typeface="Consolas" panose="020B0609020204030204" pitchFamily="49" charset="0"/>
              </a:rPr>
              <a:t>read:  </a:t>
            </a:r>
            <a:endParaRPr lang="pl-PL" altLang="pl-PL" sz="1800" dirty="0" smtClean="0">
              <a:solidFill>
                <a:srgbClr val="008000"/>
              </a:solidFill>
              <a:highlight>
                <a:srgbClr val="FFFFFF"/>
              </a:highlight>
              <a:latin typeface="Consolas" panose="020B0609020204030204" pitchFamily="49" charset="0"/>
            </a:endParaRPr>
          </a:p>
          <a:p>
            <a:pPr lvl="1">
              <a:lnSpc>
                <a:spcPct val="80000"/>
              </a:lnSpc>
              <a:buFont typeface="Wingdings" panose="05000000000000000000" pitchFamily="2" charset="2"/>
              <a:buNone/>
            </a:pPr>
            <a:r>
              <a:rPr lang="pl-PL" altLang="pl-PL" sz="1800" dirty="0" smtClean="0">
                <a:solidFill>
                  <a:srgbClr val="008000"/>
                </a:solidFill>
                <a:highlight>
                  <a:srgbClr val="FFFFFF"/>
                </a:highlight>
                <a:latin typeface="Consolas" panose="020B0609020204030204" pitchFamily="49" charset="0"/>
              </a:rPr>
              <a:t>//                            	//  </a:t>
            </a:r>
            <a:r>
              <a:rPr lang="en-GB" altLang="pl-PL" sz="1800" dirty="0" smtClean="0">
                <a:solidFill>
                  <a:srgbClr val="008000"/>
                </a:solidFill>
                <a:highlight>
                  <a:srgbClr val="FFFFFF"/>
                </a:highlight>
                <a:latin typeface="Consolas" panose="020B0609020204030204" pitchFamily="49" charset="0"/>
              </a:rPr>
              <a:t>Stack&lt;T</a:t>
            </a:r>
            <a:r>
              <a:rPr lang="en-GB" altLang="pl-PL" sz="1800" dirty="0">
                <a:solidFill>
                  <a:srgbClr val="008000"/>
                </a:solidFill>
                <a:highlight>
                  <a:srgbClr val="FFFFFF"/>
                </a:highlight>
                <a:latin typeface="Consolas" panose="020B0609020204030204" pitchFamily="49" charset="0"/>
              </a:rPr>
              <a:t>&gt;:: </a:t>
            </a:r>
            <a:r>
              <a:rPr lang="en-GB" altLang="pl-PL" sz="1800" dirty="0" smtClean="0">
                <a:solidFill>
                  <a:srgbClr val="008000"/>
                </a:solidFill>
                <a:highlight>
                  <a:srgbClr val="FFFFFF"/>
                </a:highlight>
                <a:latin typeface="Consolas" panose="020B0609020204030204" pitchFamily="49" charset="0"/>
              </a:rPr>
              <a:t>Stack(</a:t>
            </a:r>
            <a:r>
              <a:rPr lang="en-GB" altLang="pl-PL" sz="1800" dirty="0" err="1" smtClean="0">
                <a:solidFill>
                  <a:srgbClr val="008000"/>
                </a:solidFill>
                <a:highlight>
                  <a:srgbClr val="FFFFFF"/>
                </a:highlight>
                <a:latin typeface="Consolas" panose="020B0609020204030204" pitchFamily="49" charset="0"/>
              </a:rPr>
              <a:t>int</a:t>
            </a:r>
            <a:r>
              <a:rPr lang="pl-PL" altLang="pl-PL" sz="1800" dirty="0" smtClean="0">
                <a:solidFill>
                  <a:srgbClr val="008000"/>
                </a:solidFill>
                <a:highlight>
                  <a:srgbClr val="FFFFFF"/>
                </a:highlight>
                <a:latin typeface="Consolas" panose="020B0609020204030204" pitchFamily="49" charset="0"/>
              </a:rPr>
              <a:t>,</a:t>
            </a:r>
            <a:r>
              <a:rPr lang="en-GB" altLang="pl-PL" sz="1800" dirty="0" smtClean="0">
                <a:solidFill>
                  <a:srgbClr val="008000"/>
                </a:solidFill>
                <a:highlight>
                  <a:srgbClr val="FFFFFF"/>
                </a:highlight>
                <a:latin typeface="Consolas" panose="020B0609020204030204" pitchFamily="49" charset="0"/>
              </a:rPr>
              <a:t>r</a:t>
            </a:r>
            <a:r>
              <a:rPr lang="en-GB" altLang="pl-PL" sz="1800" dirty="0">
                <a:solidFill>
                  <a:srgbClr val="008000"/>
                </a:solidFill>
                <a:highlight>
                  <a:srgbClr val="FFFFFF"/>
                </a:highlight>
                <a:latin typeface="Consolas" panose="020B0609020204030204" pitchFamily="49" charset="0"/>
              </a:rPr>
              <a:t>)</a:t>
            </a:r>
          </a:p>
          <a:p>
            <a:pPr lvl="1">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a:t>
            </a:r>
          </a:p>
          <a:p>
            <a:pPr lvl="1">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   v = p = new T[size=r];</a:t>
            </a:r>
          </a:p>
          <a:p>
            <a:pPr lvl="1">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a:t>
            </a:r>
          </a:p>
        </p:txBody>
      </p:sp>
    </p:spTree>
    <p:extLst>
      <p:ext uri="{BB962C8B-B14F-4D97-AF65-F5344CB8AC3E}">
        <p14:creationId xmlns:p14="http://schemas.microsoft.com/office/powerpoint/2010/main" val="1473616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ChangeArrowheads="1"/>
          </p:cNvSpPr>
          <p:nvPr>
            <p:ph type="title"/>
          </p:nvPr>
        </p:nvSpPr>
        <p:spPr/>
        <p:txBody>
          <a:bodyPr/>
          <a:lstStyle/>
          <a:p>
            <a:r>
              <a:rPr lang="en-GB" altLang="pl-PL"/>
              <a:t>Modifying templates</a:t>
            </a:r>
          </a:p>
        </p:txBody>
      </p:sp>
      <p:sp>
        <p:nvSpPr>
          <p:cNvPr id="702467" name="Rectangle 3"/>
          <p:cNvSpPr>
            <a:spLocks noGrp="1" noChangeArrowheads="1"/>
          </p:cNvSpPr>
          <p:nvPr>
            <p:ph type="body" idx="1"/>
          </p:nvPr>
        </p:nvSpPr>
        <p:spPr/>
        <p:txBody>
          <a:bodyPr/>
          <a:lstStyle/>
          <a:p>
            <a:pPr>
              <a:lnSpc>
                <a:spcPct val="80000"/>
              </a:lnSpc>
            </a:pPr>
            <a:r>
              <a:rPr lang="en-GB" altLang="pl-PL" sz="2800"/>
              <a:t>A template which is written and used, should not be later modified — the modifications would apply to all classes derived from this template.</a:t>
            </a:r>
          </a:p>
          <a:p>
            <a:pPr lvl="1">
              <a:lnSpc>
                <a:spcPct val="80000"/>
              </a:lnSpc>
            </a:pPr>
            <a:r>
              <a:rPr lang="en-GB" altLang="pl-PL" sz="2400"/>
              <a:t>If we add members, size of all derived objects will grow.</a:t>
            </a:r>
          </a:p>
          <a:p>
            <a:pPr lvl="1">
              <a:lnSpc>
                <a:spcPct val="80000"/>
              </a:lnSpc>
            </a:pPr>
            <a:r>
              <a:rPr lang="en-GB" altLang="pl-PL" sz="2400"/>
              <a:t>If we change definition of methods, the changes would apply to all derived classes. </a:t>
            </a:r>
          </a:p>
          <a:p>
            <a:pPr>
              <a:lnSpc>
                <a:spcPct val="80000"/>
              </a:lnSpc>
            </a:pPr>
            <a:endParaRPr lang="en-GB" altLang="pl-PL" sz="2800"/>
          </a:p>
          <a:p>
            <a:pPr>
              <a:lnSpc>
                <a:spcPct val="80000"/>
              </a:lnSpc>
            </a:pPr>
            <a:r>
              <a:rPr lang="en-GB" altLang="pl-PL" sz="2800"/>
              <a:t>Therefore, instead of modifying an existing template, we may create a derived (inheriting) template with new features.</a:t>
            </a:r>
          </a:p>
        </p:txBody>
      </p:sp>
    </p:spTree>
    <p:extLst>
      <p:ext uri="{BB962C8B-B14F-4D97-AF65-F5344CB8AC3E}">
        <p14:creationId xmlns:p14="http://schemas.microsoft.com/office/powerpoint/2010/main" val="1033335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lstStyle/>
          <a:p>
            <a:r>
              <a:rPr lang="en-GB" altLang="pl-PL"/>
              <a:t>Extending of templates</a:t>
            </a:r>
          </a:p>
        </p:txBody>
      </p:sp>
      <p:sp>
        <p:nvSpPr>
          <p:cNvPr id="703491" name="Rectangle 3"/>
          <p:cNvSpPr>
            <a:spLocks noGrp="1" noChangeArrowheads="1"/>
          </p:cNvSpPr>
          <p:nvPr>
            <p:ph type="body" idx="1"/>
          </p:nvPr>
        </p:nvSpPr>
        <p:spPr>
          <a:xfrm>
            <a:off x="457200" y="1341438"/>
            <a:ext cx="8229600" cy="5040312"/>
          </a:xfrm>
        </p:spPr>
        <p:txBody>
          <a:bodyPr>
            <a:normAutofit fontScale="92500" lnSpcReduction="20000"/>
          </a:bodyPr>
          <a:lstStyle/>
          <a:p>
            <a:pPr>
              <a:lnSpc>
                <a:spcPct val="80000"/>
              </a:lnSpc>
            </a:pPr>
            <a:r>
              <a:rPr lang="en-GB" altLang="pl-PL" sz="2600" dirty="0"/>
              <a:t>Example: We need a stack of strings with saving and loading from a file</a:t>
            </a:r>
          </a:p>
          <a:p>
            <a:pPr>
              <a:lnSpc>
                <a:spcPct val="80000"/>
              </a:lnSpc>
            </a:pPr>
            <a:endParaRPr lang="en-GB" altLang="pl-PL" sz="1800" dirty="0"/>
          </a:p>
          <a:p>
            <a:pPr marL="0" indent="0">
              <a:buNone/>
            </a:pPr>
            <a:r>
              <a:rPr lang="pl-PL" sz="1900" dirty="0" err="1">
                <a:solidFill>
                  <a:srgbClr val="0000FF"/>
                </a:solidFill>
                <a:highlight>
                  <a:srgbClr val="FFFFFF"/>
                </a:highlight>
                <a:latin typeface="Consolas" panose="020B0609020204030204" pitchFamily="49" charset="0"/>
              </a:rPr>
              <a:t>template</a:t>
            </a:r>
            <a:r>
              <a:rPr lang="pl-PL" sz="1900" dirty="0">
                <a:solidFill>
                  <a:srgbClr val="000000"/>
                </a:solidFill>
                <a:highlight>
                  <a:srgbClr val="FFFFFF"/>
                </a:highlight>
                <a:latin typeface="Consolas" panose="020B0609020204030204" pitchFamily="49" charset="0"/>
              </a:rPr>
              <a:t>&lt;</a:t>
            </a:r>
            <a:r>
              <a:rPr lang="pl-PL" sz="1900" dirty="0" err="1">
                <a:solidFill>
                  <a:srgbClr val="0000FF"/>
                </a:solidFill>
                <a:highlight>
                  <a:srgbClr val="FFFFFF"/>
                </a:highlight>
                <a:latin typeface="Consolas" panose="020B0609020204030204" pitchFamily="49" charset="0"/>
              </a:rPr>
              <a:t>class</a:t>
            </a:r>
            <a:r>
              <a:rPr lang="pl-PL" sz="1900" dirty="0">
                <a:solidFill>
                  <a:srgbClr val="000000"/>
                </a:solidFill>
                <a:highlight>
                  <a:srgbClr val="FFFFFF"/>
                </a:highlight>
                <a:latin typeface="Consolas" panose="020B0609020204030204" pitchFamily="49" charset="0"/>
              </a:rPr>
              <a:t> </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&gt;</a:t>
            </a:r>
          </a:p>
          <a:p>
            <a:pPr marL="0" indent="0">
              <a:buNone/>
            </a:pPr>
            <a:r>
              <a:rPr lang="pl-PL" sz="1900" dirty="0" err="1">
                <a:solidFill>
                  <a:srgbClr val="0000FF"/>
                </a:solidFill>
                <a:highlight>
                  <a:srgbClr val="FFFFFF"/>
                </a:highlight>
                <a:latin typeface="Consolas" panose="020B0609020204030204" pitchFamily="49" charset="0"/>
              </a:rPr>
              <a:t>class</a:t>
            </a:r>
            <a:r>
              <a:rPr lang="pl-PL" sz="1900" dirty="0">
                <a:solidFill>
                  <a:srgbClr val="000000"/>
                </a:solidFill>
                <a:highlight>
                  <a:srgbClr val="FFFFFF"/>
                </a:highlight>
                <a:latin typeface="Consolas" panose="020B0609020204030204" pitchFamily="49" charset="0"/>
              </a:rPr>
              <a:t> </a:t>
            </a:r>
            <a:r>
              <a:rPr lang="pl-PL" sz="1900" dirty="0" err="1">
                <a:solidFill>
                  <a:srgbClr val="2B91AF"/>
                </a:solidFill>
                <a:highlight>
                  <a:srgbClr val="FFFFFF"/>
                </a:highlight>
                <a:latin typeface="Consolas" panose="020B0609020204030204" pitchFamily="49" charset="0"/>
              </a:rPr>
              <a:t>Filed_Stack</a:t>
            </a:r>
            <a:r>
              <a:rPr lang="pl-PL" sz="1900" dirty="0">
                <a:solidFill>
                  <a:srgbClr val="000000"/>
                </a:solidFill>
                <a:highlight>
                  <a:srgbClr val="FFFFFF"/>
                </a:highlight>
                <a:latin typeface="Consolas" panose="020B0609020204030204" pitchFamily="49" charset="0"/>
              </a:rPr>
              <a:t> : </a:t>
            </a:r>
            <a:r>
              <a:rPr lang="pl-PL" sz="1900" dirty="0">
                <a:solidFill>
                  <a:srgbClr val="0000FF"/>
                </a:solidFill>
                <a:highlight>
                  <a:srgbClr val="FFFFFF"/>
                </a:highlight>
                <a:latin typeface="Consolas" panose="020B0609020204030204" pitchFamily="49" charset="0"/>
              </a:rPr>
              <a:t>public</a:t>
            </a:r>
            <a:r>
              <a:rPr lang="pl-PL" sz="1900" dirty="0">
                <a:solidFill>
                  <a:srgbClr val="000000"/>
                </a:solidFill>
                <a:highlight>
                  <a:srgbClr val="FFFFFF"/>
                </a:highlight>
                <a:latin typeface="Consolas" panose="020B0609020204030204" pitchFamily="49" charset="0"/>
              </a:rPr>
              <a:t> </a:t>
            </a:r>
            <a:r>
              <a:rPr lang="pl-PL" sz="1900" dirty="0" err="1">
                <a:solidFill>
                  <a:srgbClr val="2B91AF"/>
                </a:solidFill>
                <a:highlight>
                  <a:srgbClr val="FFFFFF"/>
                </a:highlight>
                <a:latin typeface="Consolas" panose="020B0609020204030204" pitchFamily="49" charset="0"/>
              </a:rPr>
              <a:t>Stack</a:t>
            </a:r>
            <a:r>
              <a:rPr lang="pl-PL" sz="1900" dirty="0">
                <a:solidFill>
                  <a:srgbClr val="000000"/>
                </a:solidFill>
                <a:highlight>
                  <a:srgbClr val="FFFFFF"/>
                </a:highlight>
                <a:latin typeface="Consolas" panose="020B0609020204030204" pitchFamily="49" charset="0"/>
              </a:rPr>
              <a:t>&lt;</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&gt;</a:t>
            </a:r>
          </a:p>
          <a:p>
            <a:pPr marL="0" indent="0">
              <a:buNone/>
            </a:pP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00"/>
                </a:solidFill>
                <a:highlight>
                  <a:srgbClr val="FFFFFF"/>
                </a:highlight>
                <a:latin typeface="Consolas" panose="020B0609020204030204" pitchFamily="49" charset="0"/>
              </a:rPr>
              <a:t>    </a:t>
            </a:r>
            <a:r>
              <a:rPr lang="pl-PL" sz="1900" dirty="0">
                <a:solidFill>
                  <a:srgbClr val="0000FF"/>
                </a:solidFill>
                <a:highlight>
                  <a:srgbClr val="FFFFFF"/>
                </a:highlight>
                <a:latin typeface="Consolas" panose="020B0609020204030204" pitchFamily="49" charset="0"/>
              </a:rPr>
              <a:t>char</a:t>
            </a:r>
            <a:r>
              <a:rPr lang="pl-PL" sz="1900" dirty="0">
                <a:solidFill>
                  <a:srgbClr val="000000"/>
                </a:solidFill>
                <a:highlight>
                  <a:srgbClr val="FFFFFF"/>
                </a:highlight>
                <a:latin typeface="Consolas" panose="020B0609020204030204" pitchFamily="49" charset="0"/>
              </a:rPr>
              <a:t> * </a:t>
            </a:r>
            <a:r>
              <a:rPr lang="pl-PL" sz="1900" dirty="0" err="1">
                <a:solidFill>
                  <a:srgbClr val="000000"/>
                </a:solidFill>
                <a:highlight>
                  <a:srgbClr val="FFFFFF"/>
                </a:highlight>
                <a:latin typeface="Consolas" panose="020B0609020204030204" pitchFamily="49" charset="0"/>
              </a:rPr>
              <a:t>file_name</a:t>
            </a: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FF"/>
                </a:solidFill>
                <a:highlight>
                  <a:srgbClr val="FFFFFF"/>
                </a:highlight>
                <a:latin typeface="Consolas" panose="020B0609020204030204" pitchFamily="49" charset="0"/>
              </a:rPr>
              <a:t>public</a:t>
            </a:r>
            <a:r>
              <a:rPr lang="pl-PL" sz="1900" dirty="0">
                <a:solidFill>
                  <a:srgbClr val="000000"/>
                </a:solidFill>
                <a:highlight>
                  <a:srgbClr val="FFFFFF"/>
                </a:highlight>
                <a:latin typeface="Consolas" panose="020B0609020204030204" pitchFamily="49" charset="0"/>
              </a:rPr>
              <a:t>:</a:t>
            </a:r>
          </a:p>
          <a:p>
            <a:pPr marL="0" indent="0">
              <a:buNone/>
            </a:pPr>
            <a:endParaRPr lang="pl-PL" sz="1900" dirty="0">
              <a:solidFill>
                <a:srgbClr val="000000"/>
              </a:solidFill>
              <a:highlight>
                <a:srgbClr val="FFFFFF"/>
              </a:highlight>
              <a:latin typeface="Consolas" panose="020B0609020204030204" pitchFamily="49" charset="0"/>
            </a:endParaRPr>
          </a:p>
          <a:p>
            <a:pPr marL="0" indent="0">
              <a:buNone/>
            </a:pPr>
            <a:r>
              <a:rPr lang="en-US" sz="1900" dirty="0">
                <a:solidFill>
                  <a:srgbClr val="000000"/>
                </a:solidFill>
                <a:highlight>
                  <a:srgbClr val="FFFFFF"/>
                </a:highlight>
                <a:latin typeface="Consolas" panose="020B0609020204030204" pitchFamily="49" charset="0"/>
              </a:rPr>
              <a:t>    </a:t>
            </a:r>
            <a:r>
              <a:rPr lang="en-US" sz="1900" dirty="0" smtClean="0">
                <a:solidFill>
                  <a:srgbClr val="008000"/>
                </a:solidFill>
                <a:highlight>
                  <a:srgbClr val="FFFFFF"/>
                </a:highlight>
                <a:latin typeface="Consolas" panose="020B0609020204030204" pitchFamily="49" charset="0"/>
              </a:rPr>
              <a:t>/</a:t>
            </a:r>
            <a:r>
              <a:rPr lang="pl-PL" sz="1900" dirty="0" smtClean="0">
                <a:solidFill>
                  <a:srgbClr val="008000"/>
                </a:solidFill>
                <a:highlight>
                  <a:srgbClr val="FFFFFF"/>
                </a:highlight>
                <a:latin typeface="Consolas" panose="020B0609020204030204" pitchFamily="49" charset="0"/>
              </a:rPr>
              <a:t>/</a:t>
            </a:r>
            <a:r>
              <a:rPr lang="en-US" sz="1900" dirty="0" smtClean="0">
                <a:solidFill>
                  <a:srgbClr val="008000"/>
                </a:solidFill>
                <a:highlight>
                  <a:srgbClr val="FFFFFF"/>
                </a:highlight>
                <a:latin typeface="Consolas" panose="020B0609020204030204" pitchFamily="49" charset="0"/>
              </a:rPr>
              <a:t> </a:t>
            </a:r>
            <a:r>
              <a:rPr lang="en-US" sz="1900" dirty="0">
                <a:solidFill>
                  <a:srgbClr val="008000"/>
                </a:solidFill>
                <a:highlight>
                  <a:srgbClr val="FFFFFF"/>
                </a:highlight>
                <a:latin typeface="Consolas" panose="020B0609020204030204" pitchFamily="49" charset="0"/>
              </a:rPr>
              <a:t>constructor, parameters size and filename </a:t>
            </a:r>
            <a:endParaRPr lang="en-US" sz="1900" dirty="0">
              <a:solidFill>
                <a:srgbClr val="000000"/>
              </a:solidFill>
              <a:highlight>
                <a:srgbClr val="FFFFFF"/>
              </a:highlight>
              <a:latin typeface="Consolas" panose="020B0609020204030204" pitchFamily="49" charset="0"/>
            </a:endParaRPr>
          </a:p>
          <a:p>
            <a:pPr marL="0" indent="0">
              <a:buNone/>
            </a:pPr>
            <a:r>
              <a:rPr lang="en-US" sz="1900" dirty="0">
                <a:solidFill>
                  <a:srgbClr val="000000"/>
                </a:solidFill>
                <a:highlight>
                  <a:srgbClr val="FFFFFF"/>
                </a:highlight>
                <a:latin typeface="Consolas" panose="020B0609020204030204" pitchFamily="49" charset="0"/>
              </a:rPr>
              <a:t>    </a:t>
            </a:r>
            <a:r>
              <a:rPr lang="en-US" sz="1900" dirty="0">
                <a:solidFill>
                  <a:srgbClr val="2B91AF"/>
                </a:solidFill>
                <a:highlight>
                  <a:srgbClr val="FFFFFF"/>
                </a:highlight>
                <a:latin typeface="Consolas" panose="020B0609020204030204" pitchFamily="49" charset="0"/>
              </a:rPr>
              <a:t>Stack</a:t>
            </a:r>
            <a:r>
              <a:rPr lang="en-US" sz="1900" dirty="0">
                <a:solidFill>
                  <a:srgbClr val="000000"/>
                </a:solidFill>
                <a:highlight>
                  <a:srgbClr val="FFFFFF"/>
                </a:highlight>
                <a:latin typeface="Consolas" panose="020B0609020204030204" pitchFamily="49" charset="0"/>
              </a:rPr>
              <a:t>(</a:t>
            </a:r>
            <a:r>
              <a:rPr lang="en-US" sz="1900" dirty="0" err="1">
                <a:solidFill>
                  <a:srgbClr val="0000FF"/>
                </a:solidFill>
                <a:highlight>
                  <a:srgbClr val="FFFFFF"/>
                </a:highlight>
                <a:latin typeface="Consolas" panose="020B0609020204030204" pitchFamily="49" charset="0"/>
              </a:rPr>
              <a:t>int</a:t>
            </a:r>
            <a:r>
              <a:rPr lang="en-US" sz="1900" dirty="0">
                <a:solidFill>
                  <a:srgbClr val="000000"/>
                </a:solidFill>
                <a:highlight>
                  <a:srgbClr val="FFFFFF"/>
                </a:highlight>
                <a:latin typeface="Consolas" panose="020B0609020204030204" pitchFamily="49" charset="0"/>
              </a:rPr>
              <a:t> size, </a:t>
            </a:r>
            <a:r>
              <a:rPr lang="en-US" sz="1900" dirty="0">
                <a:solidFill>
                  <a:srgbClr val="0000FF"/>
                </a:solidFill>
                <a:highlight>
                  <a:srgbClr val="FFFFFF"/>
                </a:highlight>
                <a:latin typeface="Consolas" panose="020B0609020204030204" pitchFamily="49" charset="0"/>
              </a:rPr>
              <a:t>char</a:t>
            </a:r>
            <a:r>
              <a:rPr lang="en-US" sz="1900" dirty="0">
                <a:solidFill>
                  <a:srgbClr val="000000"/>
                </a:solidFill>
                <a:highlight>
                  <a:srgbClr val="FFFFFF"/>
                </a:highlight>
                <a:latin typeface="Consolas" panose="020B0609020204030204" pitchFamily="49" charset="0"/>
              </a:rPr>
              <a:t> * filename = NULL)</a:t>
            </a:r>
          </a:p>
          <a:p>
            <a:pPr marL="0" indent="0">
              <a:buNone/>
            </a:pPr>
            <a:r>
              <a:rPr lang="pl-PL" sz="1900" dirty="0">
                <a:solidFill>
                  <a:srgbClr val="000000"/>
                </a:solidFill>
                <a:highlight>
                  <a:srgbClr val="FFFFFF"/>
                </a:highlight>
                <a:latin typeface="Consolas" panose="020B0609020204030204" pitchFamily="49" charset="0"/>
              </a:rPr>
              <a:t>        :</a:t>
            </a:r>
            <a:r>
              <a:rPr lang="pl-PL" sz="1900" dirty="0" err="1">
                <a:solidFill>
                  <a:srgbClr val="2B91AF"/>
                </a:solidFill>
                <a:highlight>
                  <a:srgbClr val="FFFFFF"/>
                </a:highlight>
                <a:latin typeface="Consolas" panose="020B0609020204030204" pitchFamily="49" charset="0"/>
              </a:rPr>
              <a:t>Stack</a:t>
            </a:r>
            <a:r>
              <a:rPr lang="pl-PL" sz="1900" dirty="0">
                <a:solidFill>
                  <a:srgbClr val="000000"/>
                </a:solidFill>
                <a:highlight>
                  <a:srgbClr val="FFFFFF"/>
                </a:highlight>
                <a:latin typeface="Consolas" panose="020B0609020204030204" pitchFamily="49" charset="0"/>
              </a:rPr>
              <a:t>&lt;</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&gt;(</a:t>
            </a:r>
            <a:r>
              <a:rPr lang="pl-PL" sz="1900" dirty="0" err="1">
                <a:solidFill>
                  <a:srgbClr val="000000"/>
                </a:solidFill>
                <a:highlight>
                  <a:srgbClr val="FFFFFF"/>
                </a:highlight>
                <a:latin typeface="Consolas" panose="020B0609020204030204" pitchFamily="49" charset="0"/>
              </a:rPr>
              <a:t>size</a:t>
            </a:r>
            <a:r>
              <a:rPr lang="pl-PL" sz="1900" dirty="0">
                <a:solidFill>
                  <a:srgbClr val="000000"/>
                </a:solidFill>
                <a:highlight>
                  <a:srgbClr val="FFFFFF"/>
                </a:highlight>
                <a:latin typeface="Consolas" panose="020B0609020204030204" pitchFamily="49" charset="0"/>
              </a:rPr>
              <a:t>) </a:t>
            </a:r>
            <a:r>
              <a:rPr lang="pl-PL" sz="1900" dirty="0">
                <a:solidFill>
                  <a:srgbClr val="008000"/>
                </a:solidFill>
                <a:highlight>
                  <a:srgbClr val="FFFFFF"/>
                </a:highlight>
                <a:latin typeface="Consolas" panose="020B0609020204030204" pitchFamily="49" charset="0"/>
              </a:rPr>
              <a:t>// </a:t>
            </a:r>
            <a:r>
              <a:rPr lang="pl-PL" sz="1900" dirty="0" err="1">
                <a:solidFill>
                  <a:srgbClr val="008000"/>
                </a:solidFill>
                <a:highlight>
                  <a:srgbClr val="FFFFFF"/>
                </a:highlight>
                <a:latin typeface="Consolas" panose="020B0609020204030204" pitchFamily="49" charset="0"/>
              </a:rPr>
              <a:t>parent</a:t>
            </a:r>
            <a:r>
              <a:rPr lang="pl-PL" sz="1900" dirty="0">
                <a:solidFill>
                  <a:srgbClr val="008000"/>
                </a:solidFill>
                <a:highlight>
                  <a:srgbClr val="FFFFFF"/>
                </a:highlight>
                <a:latin typeface="Consolas" panose="020B0609020204030204" pitchFamily="49" charset="0"/>
              </a:rPr>
              <a:t> </a:t>
            </a:r>
            <a:r>
              <a:rPr lang="pl-PL" sz="1900" dirty="0" err="1">
                <a:solidFill>
                  <a:srgbClr val="008000"/>
                </a:solidFill>
                <a:highlight>
                  <a:srgbClr val="FFFFFF"/>
                </a:highlight>
                <a:latin typeface="Consolas" panose="020B0609020204030204" pitchFamily="49" charset="0"/>
              </a:rPr>
              <a:t>construction</a:t>
            </a:r>
            <a:endParaRPr lang="pl-PL" sz="1900" dirty="0">
              <a:solidFill>
                <a:srgbClr val="000000"/>
              </a:solidFill>
              <a:highlight>
                <a:srgbClr val="FFFFFF"/>
              </a:highlight>
              <a:latin typeface="Consolas" panose="020B0609020204030204" pitchFamily="49" charset="0"/>
            </a:endParaRPr>
          </a:p>
          <a:p>
            <a:pPr marL="0" indent="0">
              <a:buNone/>
            </a:pPr>
            <a:r>
              <a:rPr lang="pl-PL" sz="1900" dirty="0">
                <a:solidFill>
                  <a:srgbClr val="000000"/>
                </a:solidFill>
                <a:highlight>
                  <a:srgbClr val="FFFFFF"/>
                </a:highlight>
                <a:latin typeface="Consolas" panose="020B0609020204030204" pitchFamily="49" charset="0"/>
              </a:rPr>
              <a:t>    { </a:t>
            </a:r>
            <a:r>
              <a:rPr lang="pl-PL" sz="1900" dirty="0">
                <a:solidFill>
                  <a:srgbClr val="008000"/>
                </a:solidFill>
                <a:highlight>
                  <a:srgbClr val="FFFFFF"/>
                </a:highlight>
                <a:latin typeface="Consolas" panose="020B0609020204030204" pitchFamily="49" charset="0"/>
              </a:rPr>
              <a:t>// </a:t>
            </a:r>
            <a:r>
              <a:rPr lang="pl-PL" sz="1900" dirty="0" err="1">
                <a:solidFill>
                  <a:srgbClr val="008000"/>
                </a:solidFill>
                <a:highlight>
                  <a:srgbClr val="FFFFFF"/>
                </a:highlight>
                <a:latin typeface="Consolas" panose="020B0609020204030204" pitchFamily="49" charset="0"/>
              </a:rPr>
              <a:t>here</a:t>
            </a:r>
            <a:r>
              <a:rPr lang="pl-PL" sz="1900" dirty="0">
                <a:solidFill>
                  <a:srgbClr val="008000"/>
                </a:solidFill>
                <a:highlight>
                  <a:srgbClr val="FFFFFF"/>
                </a:highlight>
                <a:latin typeface="Consolas" panose="020B0609020204030204" pitchFamily="49" charset="0"/>
              </a:rPr>
              <a:t> </a:t>
            </a:r>
            <a:r>
              <a:rPr lang="pl-PL" sz="1900" dirty="0" err="1">
                <a:solidFill>
                  <a:srgbClr val="008000"/>
                </a:solidFill>
                <a:highlight>
                  <a:srgbClr val="FFFFFF"/>
                </a:highlight>
                <a:latin typeface="Consolas" panose="020B0609020204030204" pitchFamily="49" charset="0"/>
              </a:rPr>
              <a:t>store</a:t>
            </a:r>
            <a:r>
              <a:rPr lang="pl-PL" sz="1900" dirty="0">
                <a:solidFill>
                  <a:srgbClr val="008000"/>
                </a:solidFill>
                <a:highlight>
                  <a:srgbClr val="FFFFFF"/>
                </a:highlight>
                <a:latin typeface="Consolas" panose="020B0609020204030204" pitchFamily="49" charset="0"/>
              </a:rPr>
              <a:t> the </a:t>
            </a:r>
            <a:r>
              <a:rPr lang="pl-PL" sz="1900" dirty="0" err="1">
                <a:solidFill>
                  <a:srgbClr val="008000"/>
                </a:solidFill>
                <a:highlight>
                  <a:srgbClr val="FFFFFF"/>
                </a:highlight>
                <a:latin typeface="Consolas" panose="020B0609020204030204" pitchFamily="49" charset="0"/>
              </a:rPr>
              <a:t>filename</a:t>
            </a:r>
            <a:endParaRPr lang="pl-PL" sz="1900" dirty="0">
              <a:solidFill>
                <a:srgbClr val="000000"/>
              </a:solidFill>
              <a:highlight>
                <a:srgbClr val="FFFFFF"/>
              </a:highlight>
              <a:latin typeface="Consolas" panose="020B0609020204030204" pitchFamily="49" charset="0"/>
            </a:endParaRPr>
          </a:p>
          <a:p>
            <a:pPr marL="0" indent="0">
              <a:buNone/>
            </a:pPr>
            <a:r>
              <a:rPr lang="pl-PL" sz="1900" dirty="0">
                <a:solidFill>
                  <a:srgbClr val="000000"/>
                </a:solidFill>
                <a:highlight>
                  <a:srgbClr val="FFFFFF"/>
                </a:highlight>
                <a:latin typeface="Consolas" panose="020B0609020204030204" pitchFamily="49" charset="0"/>
              </a:rPr>
              <a:t>    }</a:t>
            </a:r>
          </a:p>
          <a:p>
            <a:pPr marL="0" indent="0">
              <a:buNone/>
            </a:pPr>
            <a:endParaRPr lang="pl-PL" sz="1900" dirty="0">
              <a:solidFill>
                <a:srgbClr val="000000"/>
              </a:solidFill>
              <a:highlight>
                <a:srgbClr val="FFFFFF"/>
              </a:highlight>
              <a:latin typeface="Consolas" panose="020B0609020204030204" pitchFamily="49" charset="0"/>
            </a:endParaRPr>
          </a:p>
          <a:p>
            <a:pPr marL="0" indent="0">
              <a:buNone/>
            </a:pPr>
            <a:r>
              <a:rPr lang="pl-PL" sz="1900" dirty="0">
                <a:solidFill>
                  <a:srgbClr val="000000"/>
                </a:solidFill>
                <a:highlight>
                  <a:srgbClr val="FFFFFF"/>
                </a:highlight>
                <a:latin typeface="Consolas" panose="020B0609020204030204" pitchFamily="49" charset="0"/>
              </a:rPr>
              <a:t>    </a:t>
            </a:r>
            <a:r>
              <a:rPr lang="pl-PL" sz="1900" dirty="0" err="1">
                <a:solidFill>
                  <a:srgbClr val="0000FF"/>
                </a:solidFill>
                <a:highlight>
                  <a:srgbClr val="FFFFFF"/>
                </a:highlight>
                <a:latin typeface="Consolas" panose="020B0609020204030204" pitchFamily="49" charset="0"/>
              </a:rPr>
              <a:t>void</a:t>
            </a:r>
            <a:r>
              <a:rPr lang="pl-PL" sz="1900" dirty="0">
                <a:solidFill>
                  <a:srgbClr val="000000"/>
                </a:solidFill>
                <a:highlight>
                  <a:srgbClr val="FFFFFF"/>
                </a:highlight>
                <a:latin typeface="Consolas" panose="020B0609020204030204" pitchFamily="49" charset="0"/>
              </a:rPr>
              <a:t> </a:t>
            </a:r>
            <a:r>
              <a:rPr lang="pl-PL" sz="1900" dirty="0" err="1">
                <a:solidFill>
                  <a:srgbClr val="000000"/>
                </a:solidFill>
                <a:highlight>
                  <a:srgbClr val="FFFFFF"/>
                </a:highlight>
                <a:latin typeface="Consolas" panose="020B0609020204030204" pitchFamily="49" charset="0"/>
              </a:rPr>
              <a:t>save_Stack</a:t>
            </a: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00"/>
                </a:solidFill>
                <a:highlight>
                  <a:srgbClr val="FFFFFF"/>
                </a:highlight>
                <a:latin typeface="Consolas" panose="020B0609020204030204" pitchFamily="49" charset="0"/>
              </a:rPr>
              <a:t>    </a:t>
            </a:r>
            <a:r>
              <a:rPr lang="pl-PL" sz="1900" dirty="0" err="1">
                <a:solidFill>
                  <a:srgbClr val="0000FF"/>
                </a:solidFill>
                <a:highlight>
                  <a:srgbClr val="FFFFFF"/>
                </a:highlight>
                <a:latin typeface="Consolas" panose="020B0609020204030204" pitchFamily="49" charset="0"/>
              </a:rPr>
              <a:t>void</a:t>
            </a:r>
            <a:r>
              <a:rPr lang="pl-PL" sz="1900" dirty="0">
                <a:solidFill>
                  <a:srgbClr val="000000"/>
                </a:solidFill>
                <a:highlight>
                  <a:srgbClr val="FFFFFF"/>
                </a:highlight>
                <a:latin typeface="Consolas" panose="020B0609020204030204" pitchFamily="49" charset="0"/>
              </a:rPr>
              <a:t> </a:t>
            </a:r>
            <a:r>
              <a:rPr lang="pl-PL" sz="1900" dirty="0" err="1">
                <a:solidFill>
                  <a:srgbClr val="000000"/>
                </a:solidFill>
                <a:highlight>
                  <a:srgbClr val="FFFFFF"/>
                </a:highlight>
                <a:latin typeface="Consolas" panose="020B0609020204030204" pitchFamily="49" charset="0"/>
              </a:rPr>
              <a:t>load_Stack</a:t>
            </a: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00"/>
                </a:solidFill>
                <a:highlight>
                  <a:srgbClr val="FFFFFF"/>
                </a:highlight>
                <a:latin typeface="Consolas" panose="020B0609020204030204" pitchFamily="49" charset="0"/>
              </a:rPr>
              <a:t>};</a:t>
            </a:r>
            <a:endParaRPr lang="en-GB" altLang="pl-PL" sz="1900" dirty="0"/>
          </a:p>
        </p:txBody>
      </p:sp>
    </p:spTree>
    <p:extLst>
      <p:ext uri="{BB962C8B-B14F-4D97-AF65-F5344CB8AC3E}">
        <p14:creationId xmlns:p14="http://schemas.microsoft.com/office/powerpoint/2010/main" val="3434738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lstStyle/>
          <a:p>
            <a:r>
              <a:rPr lang="en-GB" altLang="pl-PL"/>
              <a:t>Special case of template</a:t>
            </a:r>
          </a:p>
        </p:txBody>
      </p:sp>
      <p:sp>
        <p:nvSpPr>
          <p:cNvPr id="704515" name="Rectangle 3"/>
          <p:cNvSpPr>
            <a:spLocks noGrp="1" noChangeArrowheads="1"/>
          </p:cNvSpPr>
          <p:nvPr>
            <p:ph type="body" idx="1"/>
          </p:nvPr>
        </p:nvSpPr>
        <p:spPr/>
        <p:txBody>
          <a:bodyPr>
            <a:normAutofit lnSpcReduction="10000"/>
          </a:bodyPr>
          <a:lstStyle/>
          <a:p>
            <a:pPr>
              <a:lnSpc>
                <a:spcPct val="80000"/>
              </a:lnSpc>
            </a:pPr>
            <a:r>
              <a:rPr lang="en-GB" altLang="pl-PL" sz="2400" dirty="0"/>
              <a:t>If a template would generate invalid code for some specific parameter (type), we may define a specific case of template for this parameter. </a:t>
            </a:r>
            <a:r>
              <a:rPr lang="en-GB" altLang="pl-PL" sz="2400" dirty="0" err="1"/>
              <a:t>E.g</a:t>
            </a:r>
            <a:r>
              <a:rPr lang="en-GB" altLang="pl-PL" sz="2400" dirty="0"/>
              <a:t>: class comparing objects of some type:</a:t>
            </a:r>
            <a:endParaRPr lang="en-GB" altLang="pl-PL" sz="2400" b="1" dirty="0"/>
          </a:p>
          <a:p>
            <a:pPr>
              <a:lnSpc>
                <a:spcPct val="80000"/>
              </a:lnSpc>
            </a:pPr>
            <a:endParaRPr lang="en-GB" altLang="pl-PL" sz="1800" b="1" dirty="0"/>
          </a:p>
          <a:p>
            <a:pPr marL="0" indent="0">
              <a:buNone/>
            </a:pPr>
            <a:r>
              <a:rPr lang="pl-PL" sz="1800" dirty="0" err="1">
                <a:solidFill>
                  <a:srgbClr val="0000FF"/>
                </a:solidFill>
                <a:highlight>
                  <a:srgbClr val="FFFFFF"/>
                </a:highlight>
                <a:latin typeface="Consolas" panose="020B0609020204030204" pitchFamily="49" charset="0"/>
              </a:rPr>
              <a:t>template</a:t>
            </a:r>
            <a:r>
              <a:rPr lang="pl-PL" sz="1800" dirty="0">
                <a:solidFill>
                  <a:srgbClr val="000000"/>
                </a:solidFill>
                <a:highlight>
                  <a:srgbClr val="FFFFFF"/>
                </a:highlight>
                <a:latin typeface="Consolas" panose="020B0609020204030204" pitchFamily="49" charset="0"/>
              </a:rPr>
              <a:t>&lt;</a:t>
            </a:r>
            <a:r>
              <a:rPr lang="pl-PL" sz="1800" dirty="0" err="1">
                <a:solidFill>
                  <a:srgbClr val="0000FF"/>
                </a:solidFill>
                <a:highlight>
                  <a:srgbClr val="FFFFFF"/>
                </a:highlight>
                <a:latin typeface="Consolas" panose="020B0609020204030204" pitchFamily="49" charset="0"/>
              </a:rPr>
              <a:t>class</a:t>
            </a:r>
            <a:r>
              <a:rPr lang="pl-PL" sz="1800" dirty="0">
                <a:solidFill>
                  <a:srgbClr val="000000"/>
                </a:solidFill>
                <a:highlight>
                  <a:srgbClr val="FFFFFF"/>
                </a:highlight>
                <a:latin typeface="Consolas" panose="020B0609020204030204" pitchFamily="49" charset="0"/>
              </a:rPr>
              <a:t> </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&gt;</a:t>
            </a:r>
          </a:p>
          <a:p>
            <a:pPr marL="0" indent="0">
              <a:buNone/>
            </a:pPr>
            <a:r>
              <a:rPr lang="pl-PL" sz="1800" dirty="0" err="1">
                <a:solidFill>
                  <a:srgbClr val="0000FF"/>
                </a:solidFill>
                <a:highlight>
                  <a:srgbClr val="FFFFFF"/>
                </a:highlight>
                <a:latin typeface="Consolas" panose="020B0609020204030204" pitchFamily="49" charset="0"/>
              </a:rPr>
              <a:t>class</a:t>
            </a:r>
            <a:r>
              <a:rPr lang="pl-PL" sz="1800" dirty="0">
                <a:solidFill>
                  <a:srgbClr val="000000"/>
                </a:solidFill>
                <a:highlight>
                  <a:srgbClr val="FFFFFF"/>
                </a:highlight>
                <a:latin typeface="Consolas" panose="020B0609020204030204" pitchFamily="49" charset="0"/>
              </a:rPr>
              <a:t> </a:t>
            </a:r>
            <a:r>
              <a:rPr lang="pl-PL" sz="1800" dirty="0" err="1" smtClean="0">
                <a:solidFill>
                  <a:srgbClr val="2B91AF"/>
                </a:solidFill>
                <a:highlight>
                  <a:srgbClr val="FFFFFF"/>
                </a:highlight>
                <a:latin typeface="Consolas" panose="020B0609020204030204" pitchFamily="49" charset="0"/>
              </a:rPr>
              <a:t>comparator</a:t>
            </a:r>
            <a:r>
              <a:rPr lang="pl-PL" sz="1800" dirty="0" smtClean="0">
                <a:solidFill>
                  <a:srgbClr val="2B91AF"/>
                </a:solidFill>
                <a:highlight>
                  <a:srgbClr val="FFFFFF"/>
                </a:highlight>
                <a:latin typeface="Consolas" panose="020B0609020204030204" pitchFamily="49" charset="0"/>
              </a:rPr>
              <a:t> </a:t>
            </a:r>
            <a:r>
              <a:rPr lang="pl-PL" sz="1800" dirty="0" smtClean="0">
                <a:solidFill>
                  <a:srgbClr val="008000"/>
                </a:solidFill>
                <a:highlight>
                  <a:srgbClr val="FFFFFF"/>
                </a:highlight>
                <a:latin typeface="Consolas" panose="020B0609020204030204" pitchFamily="49" charset="0"/>
              </a:rPr>
              <a:t>// </a:t>
            </a:r>
            <a:r>
              <a:rPr lang="pl-PL" sz="1800" dirty="0" err="1">
                <a:solidFill>
                  <a:srgbClr val="008000"/>
                </a:solidFill>
                <a:highlight>
                  <a:srgbClr val="FFFFFF"/>
                </a:highlight>
                <a:latin typeface="Consolas" panose="020B0609020204030204" pitchFamily="49" charset="0"/>
              </a:rPr>
              <a:t>general</a:t>
            </a:r>
            <a:r>
              <a:rPr lang="pl-PL" sz="1800" dirty="0">
                <a:solidFill>
                  <a:srgbClr val="008000"/>
                </a:solidFill>
                <a:highlight>
                  <a:srgbClr val="FFFFFF"/>
                </a:highlight>
                <a:latin typeface="Consolas" panose="020B0609020204030204" pitchFamily="49" charset="0"/>
              </a:rPr>
              <a:t> </a:t>
            </a:r>
            <a:r>
              <a:rPr lang="pl-PL" sz="1800" dirty="0" err="1">
                <a:solidFill>
                  <a:srgbClr val="008000"/>
                </a:solidFill>
                <a:highlight>
                  <a:srgbClr val="FFFFFF"/>
                </a:highlight>
                <a:latin typeface="Consolas" panose="020B0609020204030204" pitchFamily="49" charset="0"/>
              </a:rPr>
              <a:t>template</a:t>
            </a:r>
            <a:endParaRPr lang="pl-PL" sz="1800" dirty="0">
              <a:solidFill>
                <a:srgbClr val="000000"/>
              </a:solidFill>
              <a:highlight>
                <a:srgbClr val="FFFFFF"/>
              </a:highlight>
              <a:latin typeface="Consolas" panose="020B0609020204030204" pitchFamily="49" charset="0"/>
            </a:endParaRPr>
          </a:p>
          <a:p>
            <a:pPr marL="0" indent="0">
              <a:buNone/>
            </a:pP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FF"/>
                </a:solidFill>
                <a:highlight>
                  <a:srgbClr val="FFFFFF"/>
                </a:highlight>
                <a:latin typeface="Consolas" panose="020B0609020204030204" pitchFamily="49" charset="0"/>
              </a:rPr>
              <a:t>public</a:t>
            </a:r>
            <a:r>
              <a:rPr lang="pl-PL" sz="1800" dirty="0">
                <a:solidFill>
                  <a:srgbClr val="000000"/>
                </a:solidFill>
                <a:highlight>
                  <a:srgbClr val="FFFFFF"/>
                </a:highlight>
                <a:latin typeface="Consolas" panose="020B0609020204030204" pitchFamily="49" charset="0"/>
              </a:rPr>
              <a:t>:</a:t>
            </a:r>
          </a:p>
          <a:p>
            <a:pPr marL="0" indent="0">
              <a:buNone/>
            </a:pPr>
            <a:r>
              <a:rPr lang="en-US" sz="1800" dirty="0">
                <a:solidFill>
                  <a:srgbClr val="000000"/>
                </a:solidFill>
                <a:highlight>
                  <a:srgbClr val="FFFFFF"/>
                </a:highlight>
                <a:latin typeface="Consolas" panose="020B0609020204030204" pitchFamily="49" charset="0"/>
              </a:rPr>
              <a:t>    </a:t>
            </a:r>
            <a:r>
              <a:rPr lang="en-US" sz="1800" dirty="0">
                <a:solidFill>
                  <a:srgbClr val="0000FF"/>
                </a:solidFill>
                <a:highlight>
                  <a:srgbClr val="FFFFFF"/>
                </a:highlight>
                <a:latin typeface="Consolas" panose="020B0609020204030204" pitchFamily="49" charset="0"/>
              </a:rPr>
              <a:t>static</a:t>
            </a:r>
            <a:r>
              <a:rPr lang="en-US" sz="1800" dirty="0">
                <a:solidFill>
                  <a:srgbClr val="000000"/>
                </a:solidFill>
                <a:highlight>
                  <a:srgbClr val="FFFFFF"/>
                </a:highlight>
                <a:latin typeface="Consolas" panose="020B0609020204030204" pitchFamily="49" charset="0"/>
              </a:rPr>
              <a:t> </a:t>
            </a:r>
            <a:r>
              <a:rPr lang="pl-PL" sz="1800" dirty="0" err="1">
                <a:solidFill>
                  <a:srgbClr val="0000FF"/>
                </a:solidFill>
                <a:highlight>
                  <a:srgbClr val="FFFFFF"/>
                </a:highlight>
                <a:latin typeface="Consolas" panose="020B0609020204030204" pitchFamily="49" charset="0"/>
              </a:rPr>
              <a:t>int</a:t>
            </a:r>
            <a:r>
              <a:rPr lang="pl-PL" sz="1800" dirty="0">
                <a:solidFill>
                  <a:srgbClr val="0000FF"/>
                </a:solidFill>
                <a:highlight>
                  <a:srgbClr val="FFFFFF"/>
                </a:highlight>
                <a:latin typeface="Consolas" panose="020B0609020204030204" pitchFamily="49" charset="0"/>
              </a:rPr>
              <a:t> </a:t>
            </a:r>
            <a:r>
              <a:rPr lang="en-US" sz="1800" dirty="0" smtClean="0">
                <a:solidFill>
                  <a:srgbClr val="000000"/>
                </a:solidFill>
                <a:highlight>
                  <a:srgbClr val="FFFFFF"/>
                </a:highlight>
                <a:latin typeface="Consolas" panose="020B0609020204030204" pitchFamily="49" charset="0"/>
              </a:rPr>
              <a:t>less(</a:t>
            </a:r>
            <a:r>
              <a:rPr lang="en-US" sz="1800" dirty="0" smtClean="0">
                <a:solidFill>
                  <a:srgbClr val="2B91AF"/>
                </a:solidFill>
                <a:highlight>
                  <a:srgbClr val="FFFFFF"/>
                </a:highlight>
                <a:latin typeface="Consolas" panose="020B0609020204030204" pitchFamily="49" charset="0"/>
              </a:rPr>
              <a:t>T</a:t>
            </a:r>
            <a:r>
              <a:rPr lang="en-US" sz="1800" dirty="0" smtClean="0">
                <a:solidFill>
                  <a:srgbClr val="000000"/>
                </a:solidFill>
                <a:highlight>
                  <a:srgbClr val="FFFFFF"/>
                </a:highlight>
                <a:latin typeface="Consolas" panose="020B0609020204030204" pitchFamily="49" charset="0"/>
              </a:rPr>
              <a:t> </a:t>
            </a:r>
            <a:r>
              <a:rPr lang="en-US" sz="1800" dirty="0">
                <a:solidFill>
                  <a:srgbClr val="000000"/>
                </a:solidFill>
                <a:highlight>
                  <a:srgbClr val="FFFFFF"/>
                </a:highlight>
                <a:latin typeface="Consolas" panose="020B0609020204030204" pitchFamily="49" charset="0"/>
              </a:rPr>
              <a:t>&amp;</a:t>
            </a:r>
            <a:r>
              <a:rPr lang="en-US" sz="1800" dirty="0">
                <a:solidFill>
                  <a:srgbClr val="808080"/>
                </a:solidFill>
                <a:highlight>
                  <a:srgbClr val="FFFFFF"/>
                </a:highlight>
                <a:latin typeface="Consolas" panose="020B0609020204030204" pitchFamily="49" charset="0"/>
              </a:rPr>
              <a:t>a</a:t>
            </a:r>
            <a:r>
              <a:rPr lang="en-US" sz="1800" dirty="0">
                <a:solidFill>
                  <a:srgbClr val="000000"/>
                </a:solidFill>
                <a:highlight>
                  <a:srgbClr val="FFFFFF"/>
                </a:highlight>
                <a:latin typeface="Consolas" panose="020B0609020204030204" pitchFamily="49" charset="0"/>
              </a:rPr>
              <a:t>, </a:t>
            </a:r>
            <a:r>
              <a:rPr lang="en-US" sz="1800" dirty="0">
                <a:solidFill>
                  <a:srgbClr val="2B91AF"/>
                </a:solidFill>
                <a:highlight>
                  <a:srgbClr val="FFFFFF"/>
                </a:highlight>
                <a:latin typeface="Consolas" panose="020B0609020204030204" pitchFamily="49" charset="0"/>
              </a:rPr>
              <a:t>T</a:t>
            </a:r>
            <a:r>
              <a:rPr lang="en-US" sz="1800" dirty="0">
                <a:solidFill>
                  <a:srgbClr val="000000"/>
                </a:solidFill>
                <a:highlight>
                  <a:srgbClr val="FFFFFF"/>
                </a:highlight>
                <a:latin typeface="Consolas" panose="020B0609020204030204" pitchFamily="49" charset="0"/>
              </a:rPr>
              <a:t> &amp;</a:t>
            </a:r>
            <a:r>
              <a:rPr lang="en-US" sz="1800" dirty="0">
                <a:solidFill>
                  <a:srgbClr val="808080"/>
                </a:solidFill>
                <a:highlight>
                  <a:srgbClr val="FFFFFF"/>
                </a:highlight>
                <a:latin typeface="Consolas" panose="020B0609020204030204" pitchFamily="49" charset="0"/>
              </a:rPr>
              <a:t>b</a:t>
            </a:r>
            <a:r>
              <a:rPr lang="en-US"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    {</a:t>
            </a:r>
          </a:p>
          <a:p>
            <a:pPr marL="0" indent="0">
              <a:buNone/>
            </a:pPr>
            <a:r>
              <a:rPr lang="pl-PL" sz="1800" dirty="0">
                <a:solidFill>
                  <a:srgbClr val="000000"/>
                </a:solidFill>
                <a:highlight>
                  <a:srgbClr val="FFFFFF"/>
                </a:highlight>
                <a:latin typeface="Consolas" panose="020B0609020204030204" pitchFamily="49" charset="0"/>
              </a:rPr>
              <a:t>        </a:t>
            </a:r>
            <a:r>
              <a:rPr lang="pl-PL" sz="1800" dirty="0">
                <a:solidFill>
                  <a:srgbClr val="0000FF"/>
                </a:solidFill>
                <a:highlight>
                  <a:srgbClr val="FFFFFF"/>
                </a:highlight>
                <a:latin typeface="Consolas" panose="020B0609020204030204" pitchFamily="49" charset="0"/>
              </a:rPr>
              <a:t>return</a:t>
            </a:r>
            <a:r>
              <a:rPr lang="pl-PL" sz="1800" dirty="0">
                <a:solidFill>
                  <a:srgbClr val="000000"/>
                </a:solidFill>
                <a:highlight>
                  <a:srgbClr val="FFFFFF"/>
                </a:highlight>
                <a:latin typeface="Consolas" panose="020B0609020204030204" pitchFamily="49" charset="0"/>
              </a:rPr>
              <a:t> </a:t>
            </a:r>
            <a:r>
              <a:rPr lang="pl-PL" sz="1800" dirty="0">
                <a:solidFill>
                  <a:srgbClr val="808080"/>
                </a:solidFill>
                <a:highlight>
                  <a:srgbClr val="FFFFFF"/>
                </a:highlight>
                <a:latin typeface="Consolas" panose="020B0609020204030204" pitchFamily="49" charset="0"/>
              </a:rPr>
              <a:t>a</a:t>
            </a:r>
            <a:r>
              <a:rPr lang="pl-PL" sz="1800" dirty="0">
                <a:solidFill>
                  <a:srgbClr val="000000"/>
                </a:solidFill>
                <a:highlight>
                  <a:srgbClr val="FFFFFF"/>
                </a:highlight>
                <a:latin typeface="Consolas" panose="020B0609020204030204" pitchFamily="49" charset="0"/>
              </a:rPr>
              <a:t>&lt;</a:t>
            </a:r>
            <a:r>
              <a:rPr lang="pl-PL" sz="1800" dirty="0">
                <a:solidFill>
                  <a:srgbClr val="808080"/>
                </a:solidFill>
                <a:highlight>
                  <a:srgbClr val="FFFFFF"/>
                </a:highlight>
                <a:latin typeface="Consolas" panose="020B0609020204030204" pitchFamily="49" charset="0"/>
              </a:rPr>
              <a:t>b</a:t>
            </a: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    }</a:t>
            </a:r>
          </a:p>
          <a:p>
            <a:pPr marL="0" indent="0">
              <a:buNone/>
            </a:pPr>
            <a:r>
              <a:rPr lang="pl-PL" sz="1800" dirty="0" smtClean="0">
                <a:solidFill>
                  <a:srgbClr val="000000"/>
                </a:solidFill>
                <a:highlight>
                  <a:srgbClr val="FFFFFF"/>
                </a:highlight>
                <a:latin typeface="Consolas" panose="020B0609020204030204" pitchFamily="49" charset="0"/>
              </a:rPr>
              <a:t>};</a:t>
            </a:r>
          </a:p>
          <a:p>
            <a:endParaRPr lang="en-GB" altLang="pl-PL" sz="1800" dirty="0"/>
          </a:p>
          <a:p>
            <a:pPr>
              <a:lnSpc>
                <a:spcPct val="80000"/>
              </a:lnSpc>
            </a:pPr>
            <a:r>
              <a:rPr lang="en-GB" altLang="pl-PL" sz="2000" dirty="0"/>
              <a:t>The above is valid for types such as </a:t>
            </a:r>
            <a:r>
              <a:rPr lang="en-GB" altLang="pl-PL" sz="1800" dirty="0" err="1">
                <a:solidFill>
                  <a:srgbClr val="0000FF"/>
                </a:solidFill>
                <a:highlight>
                  <a:srgbClr val="FFFFFF"/>
                </a:highlight>
                <a:latin typeface="Consolas" panose="020B0609020204030204" pitchFamily="49" charset="0"/>
              </a:rPr>
              <a:t>int</a:t>
            </a:r>
            <a:r>
              <a:rPr lang="en-GB" altLang="pl-PL" sz="2000" dirty="0"/>
              <a:t> or </a:t>
            </a:r>
            <a:r>
              <a:rPr lang="en-GB" altLang="pl-PL" sz="1800" dirty="0">
                <a:solidFill>
                  <a:srgbClr val="0000FF"/>
                </a:solidFill>
                <a:highlight>
                  <a:srgbClr val="FFFFFF"/>
                </a:highlight>
                <a:latin typeface="Consolas" panose="020B0609020204030204" pitchFamily="49" charset="0"/>
              </a:rPr>
              <a:t>char</a:t>
            </a:r>
            <a:r>
              <a:rPr lang="en-GB" altLang="pl-PL" sz="2000" dirty="0"/>
              <a:t>. For strings </a:t>
            </a:r>
            <a:r>
              <a:rPr lang="en-GB" altLang="pl-PL" sz="2000" b="1" dirty="0">
                <a:latin typeface="Courier New" panose="02070309020205020404" pitchFamily="49" charset="0"/>
              </a:rPr>
              <a:t>(</a:t>
            </a:r>
            <a:r>
              <a:rPr lang="en-GB" altLang="pl-PL" sz="1800" dirty="0">
                <a:solidFill>
                  <a:srgbClr val="0000FF"/>
                </a:solidFill>
                <a:highlight>
                  <a:srgbClr val="FFFFFF"/>
                </a:highlight>
                <a:latin typeface="Consolas" panose="020B0609020204030204" pitchFamily="49" charset="0"/>
              </a:rPr>
              <a:t>char</a:t>
            </a:r>
            <a:r>
              <a:rPr lang="en-GB" altLang="pl-PL" sz="2000" b="1" dirty="0">
                <a:latin typeface="Courier New" panose="02070309020205020404" pitchFamily="49" charset="0"/>
              </a:rPr>
              <a:t> </a:t>
            </a:r>
            <a:r>
              <a:rPr lang="en-GB" altLang="pl-PL" sz="1800" dirty="0">
                <a:solidFill>
                  <a:srgbClr val="000000"/>
                </a:solidFill>
                <a:highlight>
                  <a:srgbClr val="FFFFFF"/>
                </a:highlight>
                <a:latin typeface="Consolas" panose="020B0609020204030204" pitchFamily="49" charset="0"/>
              </a:rPr>
              <a:t>*</a:t>
            </a:r>
            <a:r>
              <a:rPr lang="en-GB" altLang="pl-PL" sz="2000" b="1" dirty="0">
                <a:latin typeface="Courier New" panose="02070309020205020404" pitchFamily="49" charset="0"/>
              </a:rPr>
              <a:t>)</a:t>
            </a:r>
            <a:r>
              <a:rPr lang="en-GB" altLang="pl-PL" sz="2000" dirty="0"/>
              <a:t> not strings but their addresses would be compared, which is not proper.</a:t>
            </a:r>
          </a:p>
        </p:txBody>
      </p:sp>
    </p:spTree>
    <p:extLst>
      <p:ext uri="{BB962C8B-B14F-4D97-AF65-F5344CB8AC3E}">
        <p14:creationId xmlns:p14="http://schemas.microsoft.com/office/powerpoint/2010/main" val="3384624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pl-PL"/>
              <a:t>Special case of template</a:t>
            </a:r>
          </a:p>
        </p:txBody>
      </p:sp>
      <p:sp>
        <p:nvSpPr>
          <p:cNvPr id="705539" name="Rectangle 3"/>
          <p:cNvSpPr>
            <a:spLocks noGrp="1" noChangeArrowheads="1"/>
          </p:cNvSpPr>
          <p:nvPr>
            <p:ph type="body" idx="1"/>
          </p:nvPr>
        </p:nvSpPr>
        <p:spPr/>
        <p:txBody>
          <a:bodyPr>
            <a:normAutofit lnSpcReduction="10000"/>
          </a:bodyPr>
          <a:lstStyle/>
          <a:p>
            <a:pPr>
              <a:lnSpc>
                <a:spcPct val="80000"/>
              </a:lnSpc>
            </a:pPr>
            <a:r>
              <a:rPr lang="en-GB" altLang="pl-PL" sz="2400" dirty="0"/>
              <a:t>For strings </a:t>
            </a:r>
            <a:r>
              <a:rPr lang="en-GB" altLang="pl-PL" sz="2400" b="1" dirty="0" smtClean="0">
                <a:latin typeface="Courier New" panose="02070309020205020404" pitchFamily="49" charset="0"/>
              </a:rPr>
              <a:t>(</a:t>
            </a:r>
            <a:r>
              <a:rPr lang="en-GB" altLang="pl-PL" sz="2400" dirty="0">
                <a:solidFill>
                  <a:srgbClr val="0000FF"/>
                </a:solidFill>
                <a:highlight>
                  <a:srgbClr val="FFFFFF"/>
                </a:highlight>
                <a:latin typeface="Consolas" panose="020B0609020204030204" pitchFamily="49" charset="0"/>
              </a:rPr>
              <a:t>char</a:t>
            </a:r>
            <a:r>
              <a:rPr lang="en-GB" altLang="pl-PL" sz="2400" b="1" dirty="0">
                <a:latin typeface="Courier New" panose="02070309020205020404" pitchFamily="49" charset="0"/>
              </a:rPr>
              <a:t> </a:t>
            </a:r>
            <a:r>
              <a:rPr lang="en-GB" altLang="pl-PL" sz="2400" dirty="0">
                <a:solidFill>
                  <a:srgbClr val="000000"/>
                </a:solidFill>
                <a:highlight>
                  <a:srgbClr val="FFFFFF"/>
                </a:highlight>
                <a:latin typeface="Consolas" panose="020B0609020204030204" pitchFamily="49" charset="0"/>
              </a:rPr>
              <a:t>*</a:t>
            </a:r>
            <a:r>
              <a:rPr lang="en-GB" altLang="pl-PL" sz="2400" b="1" dirty="0" smtClean="0">
                <a:latin typeface="Courier New" panose="02070309020205020404" pitchFamily="49" charset="0"/>
              </a:rPr>
              <a:t>)</a:t>
            </a:r>
            <a:r>
              <a:rPr lang="en-GB" altLang="pl-PL" sz="2400" dirty="0" smtClean="0"/>
              <a:t> </a:t>
            </a:r>
            <a:r>
              <a:rPr lang="en-GB" altLang="pl-PL" sz="2400" dirty="0"/>
              <a:t>not strings but their addresses would be compared, which is not proper. Therefore we create a special case of template, which will be used only for strings, instead of the version generated from the general template:</a:t>
            </a:r>
          </a:p>
          <a:p>
            <a:pPr>
              <a:lnSpc>
                <a:spcPct val="80000"/>
              </a:lnSpc>
            </a:pPr>
            <a:endParaRPr lang="en-GB" altLang="pl-PL" sz="1800" dirty="0"/>
          </a:p>
          <a:p>
            <a:pPr marL="0" indent="0">
              <a:buNone/>
            </a:pPr>
            <a:r>
              <a:rPr lang="en-US" sz="1800" dirty="0">
                <a:solidFill>
                  <a:srgbClr val="0000FF"/>
                </a:solidFill>
                <a:highlight>
                  <a:srgbClr val="FFFFFF"/>
                </a:highlight>
                <a:latin typeface="Consolas" panose="020B0609020204030204" pitchFamily="49" charset="0"/>
              </a:rPr>
              <a:t>class</a:t>
            </a:r>
            <a:r>
              <a:rPr lang="en-US" sz="1800" dirty="0">
                <a:solidFill>
                  <a:srgbClr val="000000"/>
                </a:solidFill>
                <a:highlight>
                  <a:srgbClr val="FFFFFF"/>
                </a:highlight>
                <a:latin typeface="Consolas" panose="020B0609020204030204" pitchFamily="49" charset="0"/>
              </a:rPr>
              <a:t> </a:t>
            </a:r>
            <a:r>
              <a:rPr lang="en-US" sz="1800" dirty="0">
                <a:solidFill>
                  <a:srgbClr val="2B91AF"/>
                </a:solidFill>
                <a:highlight>
                  <a:srgbClr val="FFFFFF"/>
                </a:highlight>
                <a:latin typeface="Consolas" panose="020B0609020204030204" pitchFamily="49" charset="0"/>
              </a:rPr>
              <a:t>comparator</a:t>
            </a:r>
            <a:r>
              <a:rPr lang="en-US" sz="1800" dirty="0">
                <a:solidFill>
                  <a:srgbClr val="000000"/>
                </a:solidFill>
                <a:highlight>
                  <a:srgbClr val="FFFFFF"/>
                </a:highlight>
                <a:latin typeface="Consolas" panose="020B0609020204030204" pitchFamily="49" charset="0"/>
              </a:rPr>
              <a:t>&lt;</a:t>
            </a:r>
            <a:r>
              <a:rPr lang="en-US" sz="1800" dirty="0">
                <a:solidFill>
                  <a:srgbClr val="0000FF"/>
                </a:solidFill>
                <a:highlight>
                  <a:srgbClr val="FFFFFF"/>
                </a:highlight>
                <a:latin typeface="Consolas" panose="020B0609020204030204" pitchFamily="49" charset="0"/>
              </a:rPr>
              <a:t>char</a:t>
            </a:r>
            <a:r>
              <a:rPr lang="en-US" sz="1800" dirty="0">
                <a:solidFill>
                  <a:srgbClr val="000000"/>
                </a:solidFill>
                <a:highlight>
                  <a:srgbClr val="FFFFFF"/>
                </a:highlight>
                <a:latin typeface="Consolas" panose="020B0609020204030204" pitchFamily="49" charset="0"/>
              </a:rPr>
              <a:t> </a:t>
            </a:r>
            <a:r>
              <a:rPr lang="en-US" sz="1800" dirty="0" smtClean="0">
                <a:solidFill>
                  <a:srgbClr val="000000"/>
                </a:solidFill>
                <a:highlight>
                  <a:srgbClr val="FFFFFF"/>
                </a:highlight>
                <a:latin typeface="Consolas" panose="020B0609020204030204" pitchFamily="49" charset="0"/>
              </a:rPr>
              <a:t>*&gt;</a:t>
            </a:r>
            <a:r>
              <a:rPr lang="pl-PL" sz="1800" dirty="0" smtClean="0">
                <a:solidFill>
                  <a:srgbClr val="000000"/>
                </a:solidFill>
                <a:highlight>
                  <a:srgbClr val="FFFFFF"/>
                </a:highlight>
                <a:latin typeface="Consolas" panose="020B0609020204030204" pitchFamily="49" charset="0"/>
              </a:rPr>
              <a:t> </a:t>
            </a:r>
            <a:r>
              <a:rPr lang="en-US" sz="1800" dirty="0" smtClean="0">
                <a:solidFill>
                  <a:srgbClr val="008000"/>
                </a:solidFill>
                <a:highlight>
                  <a:srgbClr val="FFFFFF"/>
                </a:highlight>
                <a:latin typeface="Consolas" panose="020B0609020204030204" pitchFamily="49" charset="0"/>
              </a:rPr>
              <a:t>//special </a:t>
            </a:r>
            <a:r>
              <a:rPr lang="en-US" sz="1800" dirty="0">
                <a:solidFill>
                  <a:srgbClr val="008000"/>
                </a:solidFill>
                <a:highlight>
                  <a:srgbClr val="FFFFFF"/>
                </a:highlight>
                <a:latin typeface="Consolas" panose="020B0609020204030204" pitchFamily="49" charset="0"/>
              </a:rPr>
              <a:t>case of template for strings</a:t>
            </a:r>
            <a:endParaRPr lang="en-US" sz="1800" dirty="0">
              <a:solidFill>
                <a:srgbClr val="000000"/>
              </a:solidFill>
              <a:highlight>
                <a:srgbClr val="FFFFFF"/>
              </a:highlight>
              <a:latin typeface="Consolas" panose="020B0609020204030204" pitchFamily="49" charset="0"/>
            </a:endParaRPr>
          </a:p>
          <a:p>
            <a:pPr marL="0" indent="0">
              <a:buNone/>
            </a:pP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FF"/>
                </a:solidFill>
                <a:highlight>
                  <a:srgbClr val="FFFFFF"/>
                </a:highlight>
                <a:latin typeface="Consolas" panose="020B0609020204030204" pitchFamily="49" charset="0"/>
              </a:rPr>
              <a:t>public</a:t>
            </a:r>
            <a:r>
              <a:rPr lang="pl-PL" sz="1800" dirty="0">
                <a:solidFill>
                  <a:srgbClr val="000000"/>
                </a:solidFill>
                <a:highlight>
                  <a:srgbClr val="FFFFFF"/>
                </a:highlight>
                <a:latin typeface="Consolas" panose="020B0609020204030204" pitchFamily="49" charset="0"/>
              </a:rPr>
              <a:t>:</a:t>
            </a:r>
          </a:p>
          <a:p>
            <a:pPr marL="0" indent="0">
              <a:buNone/>
            </a:pPr>
            <a:r>
              <a:rPr lang="en-US" sz="1800" dirty="0">
                <a:solidFill>
                  <a:srgbClr val="000000"/>
                </a:solidFill>
                <a:highlight>
                  <a:srgbClr val="FFFFFF"/>
                </a:highlight>
                <a:latin typeface="Consolas" panose="020B0609020204030204" pitchFamily="49" charset="0"/>
              </a:rPr>
              <a:t>    </a:t>
            </a:r>
            <a:r>
              <a:rPr lang="en-US" sz="1800" dirty="0" smtClean="0">
                <a:solidFill>
                  <a:srgbClr val="0000FF"/>
                </a:solidFill>
                <a:highlight>
                  <a:srgbClr val="FFFFFF"/>
                </a:highlight>
                <a:latin typeface="Consolas" panose="020B0609020204030204" pitchFamily="49" charset="0"/>
              </a:rPr>
              <a:t>static</a:t>
            </a:r>
            <a:r>
              <a:rPr lang="pl-PL" sz="1800" dirty="0" smtClean="0">
                <a:solidFill>
                  <a:srgbClr val="0000FF"/>
                </a:solidFill>
                <a:highlight>
                  <a:srgbClr val="FFFFFF"/>
                </a:highlight>
                <a:latin typeface="Consolas" panose="020B0609020204030204" pitchFamily="49" charset="0"/>
              </a:rPr>
              <a:t> </a:t>
            </a:r>
            <a:r>
              <a:rPr lang="pl-PL" sz="1800" dirty="0" err="1" smtClean="0">
                <a:solidFill>
                  <a:srgbClr val="0000FF"/>
                </a:solidFill>
                <a:highlight>
                  <a:srgbClr val="FFFFFF"/>
                </a:highlight>
                <a:latin typeface="Consolas" panose="020B0609020204030204" pitchFamily="49" charset="0"/>
              </a:rPr>
              <a:t>int</a:t>
            </a:r>
            <a:r>
              <a:rPr lang="en-US" sz="1800" dirty="0" smtClean="0">
                <a:solidFill>
                  <a:srgbClr val="000000"/>
                </a:solidFill>
                <a:highlight>
                  <a:srgbClr val="FFFFFF"/>
                </a:highlight>
                <a:latin typeface="Consolas" panose="020B0609020204030204" pitchFamily="49" charset="0"/>
              </a:rPr>
              <a:t> </a:t>
            </a:r>
            <a:r>
              <a:rPr lang="en-US" sz="1800" dirty="0">
                <a:solidFill>
                  <a:srgbClr val="000000"/>
                </a:solidFill>
                <a:highlight>
                  <a:srgbClr val="FFFFFF"/>
                </a:highlight>
                <a:latin typeface="Consolas" panose="020B0609020204030204" pitchFamily="49" charset="0"/>
              </a:rPr>
              <a:t>less(</a:t>
            </a:r>
            <a:r>
              <a:rPr lang="en-US" sz="1800" dirty="0" err="1">
                <a:solidFill>
                  <a:srgbClr val="0000FF"/>
                </a:solidFill>
                <a:highlight>
                  <a:srgbClr val="FFFFFF"/>
                </a:highlight>
                <a:latin typeface="Consolas" panose="020B0609020204030204" pitchFamily="49" charset="0"/>
              </a:rPr>
              <a:t>const</a:t>
            </a:r>
            <a:r>
              <a:rPr lang="en-US" sz="1800" dirty="0">
                <a:solidFill>
                  <a:srgbClr val="000000"/>
                </a:solidFill>
                <a:highlight>
                  <a:srgbClr val="FFFFFF"/>
                </a:highlight>
                <a:latin typeface="Consolas" panose="020B0609020204030204" pitchFamily="49" charset="0"/>
              </a:rPr>
              <a:t> </a:t>
            </a:r>
            <a:r>
              <a:rPr lang="en-US" sz="1800" dirty="0">
                <a:solidFill>
                  <a:srgbClr val="0000FF"/>
                </a:solidFill>
                <a:highlight>
                  <a:srgbClr val="FFFFFF"/>
                </a:highlight>
                <a:latin typeface="Consolas" panose="020B0609020204030204" pitchFamily="49" charset="0"/>
              </a:rPr>
              <a:t>char</a:t>
            </a:r>
            <a:r>
              <a:rPr lang="en-US" sz="1800" dirty="0">
                <a:solidFill>
                  <a:srgbClr val="000000"/>
                </a:solidFill>
                <a:highlight>
                  <a:srgbClr val="FFFFFF"/>
                </a:highlight>
                <a:latin typeface="Consolas" panose="020B0609020204030204" pitchFamily="49" charset="0"/>
              </a:rPr>
              <a:t> * </a:t>
            </a:r>
            <a:r>
              <a:rPr lang="en-US" sz="1800" dirty="0">
                <a:solidFill>
                  <a:srgbClr val="808080"/>
                </a:solidFill>
                <a:highlight>
                  <a:srgbClr val="FFFFFF"/>
                </a:highlight>
                <a:latin typeface="Consolas" panose="020B0609020204030204" pitchFamily="49" charset="0"/>
              </a:rPr>
              <a:t>a</a:t>
            </a:r>
            <a:r>
              <a:rPr lang="en-US" sz="1800" dirty="0">
                <a:solidFill>
                  <a:srgbClr val="000000"/>
                </a:solidFill>
                <a:highlight>
                  <a:srgbClr val="FFFFFF"/>
                </a:highlight>
                <a:latin typeface="Consolas" panose="020B0609020204030204" pitchFamily="49" charset="0"/>
              </a:rPr>
              <a:t>, </a:t>
            </a:r>
            <a:r>
              <a:rPr lang="en-US" sz="1800" dirty="0" err="1">
                <a:solidFill>
                  <a:srgbClr val="0000FF"/>
                </a:solidFill>
                <a:highlight>
                  <a:srgbClr val="FFFFFF"/>
                </a:highlight>
                <a:latin typeface="Consolas" panose="020B0609020204030204" pitchFamily="49" charset="0"/>
              </a:rPr>
              <a:t>const</a:t>
            </a:r>
            <a:r>
              <a:rPr lang="en-US" sz="1800" dirty="0">
                <a:solidFill>
                  <a:srgbClr val="000000"/>
                </a:solidFill>
                <a:highlight>
                  <a:srgbClr val="FFFFFF"/>
                </a:highlight>
                <a:latin typeface="Consolas" panose="020B0609020204030204" pitchFamily="49" charset="0"/>
              </a:rPr>
              <a:t> </a:t>
            </a:r>
            <a:r>
              <a:rPr lang="en-US" sz="1800" dirty="0">
                <a:solidFill>
                  <a:srgbClr val="0000FF"/>
                </a:solidFill>
                <a:highlight>
                  <a:srgbClr val="FFFFFF"/>
                </a:highlight>
                <a:latin typeface="Consolas" panose="020B0609020204030204" pitchFamily="49" charset="0"/>
              </a:rPr>
              <a:t>char</a:t>
            </a:r>
            <a:r>
              <a:rPr lang="en-US" sz="1800" dirty="0">
                <a:solidFill>
                  <a:srgbClr val="000000"/>
                </a:solidFill>
                <a:highlight>
                  <a:srgbClr val="FFFFFF"/>
                </a:highlight>
                <a:latin typeface="Consolas" panose="020B0609020204030204" pitchFamily="49" charset="0"/>
              </a:rPr>
              <a:t> * </a:t>
            </a:r>
            <a:r>
              <a:rPr lang="en-US" sz="1800" dirty="0">
                <a:solidFill>
                  <a:srgbClr val="808080"/>
                </a:solidFill>
                <a:highlight>
                  <a:srgbClr val="FFFFFF"/>
                </a:highlight>
                <a:latin typeface="Consolas" panose="020B0609020204030204" pitchFamily="49" charset="0"/>
              </a:rPr>
              <a:t>b</a:t>
            </a:r>
            <a:r>
              <a:rPr lang="en-US"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    {</a:t>
            </a:r>
          </a:p>
          <a:p>
            <a:pPr marL="0" indent="0">
              <a:buNone/>
            </a:pPr>
            <a:r>
              <a:rPr lang="pl-PL" sz="1800" dirty="0">
                <a:solidFill>
                  <a:srgbClr val="000000"/>
                </a:solidFill>
                <a:highlight>
                  <a:srgbClr val="FFFFFF"/>
                </a:highlight>
                <a:latin typeface="Consolas" panose="020B0609020204030204" pitchFamily="49" charset="0"/>
              </a:rPr>
              <a:t>        </a:t>
            </a:r>
            <a:r>
              <a:rPr lang="pl-PL" sz="1800" dirty="0">
                <a:solidFill>
                  <a:srgbClr val="0000FF"/>
                </a:solidFill>
                <a:highlight>
                  <a:srgbClr val="FFFFFF"/>
                </a:highlight>
                <a:latin typeface="Consolas" panose="020B0609020204030204" pitchFamily="49" charset="0"/>
              </a:rPr>
              <a:t>return</a:t>
            </a:r>
            <a:r>
              <a:rPr lang="pl-PL" sz="1800" dirty="0">
                <a:solidFill>
                  <a:srgbClr val="000000"/>
                </a:solidFill>
                <a:highlight>
                  <a:srgbClr val="FFFFFF"/>
                </a:highlight>
                <a:latin typeface="Consolas" panose="020B0609020204030204" pitchFamily="49" charset="0"/>
              </a:rPr>
              <a:t> </a:t>
            </a:r>
            <a:r>
              <a:rPr lang="pl-PL" sz="1800" dirty="0" err="1">
                <a:solidFill>
                  <a:srgbClr val="000000"/>
                </a:solidFill>
                <a:highlight>
                  <a:srgbClr val="FFFFFF"/>
                </a:highlight>
                <a:latin typeface="Consolas" panose="020B0609020204030204" pitchFamily="49" charset="0"/>
              </a:rPr>
              <a:t>strcmp</a:t>
            </a:r>
            <a:r>
              <a:rPr lang="pl-PL" sz="1800" dirty="0">
                <a:solidFill>
                  <a:srgbClr val="000000"/>
                </a:solidFill>
                <a:highlight>
                  <a:srgbClr val="FFFFFF"/>
                </a:highlight>
                <a:latin typeface="Consolas" panose="020B0609020204030204" pitchFamily="49" charset="0"/>
              </a:rPr>
              <a:t>(</a:t>
            </a:r>
            <a:r>
              <a:rPr lang="pl-PL" sz="1800" dirty="0">
                <a:solidFill>
                  <a:srgbClr val="808080"/>
                </a:solidFill>
                <a:highlight>
                  <a:srgbClr val="FFFFFF"/>
                </a:highlight>
                <a:latin typeface="Consolas" panose="020B0609020204030204" pitchFamily="49" charset="0"/>
              </a:rPr>
              <a:t>a</a:t>
            </a:r>
            <a:r>
              <a:rPr lang="pl-PL" sz="1800" dirty="0">
                <a:solidFill>
                  <a:srgbClr val="000000"/>
                </a:solidFill>
                <a:highlight>
                  <a:srgbClr val="FFFFFF"/>
                </a:highlight>
                <a:latin typeface="Consolas" panose="020B0609020204030204" pitchFamily="49" charset="0"/>
              </a:rPr>
              <a:t>, </a:t>
            </a:r>
            <a:r>
              <a:rPr lang="pl-PL" sz="1800" dirty="0">
                <a:solidFill>
                  <a:srgbClr val="808080"/>
                </a:solidFill>
                <a:highlight>
                  <a:srgbClr val="FFFFFF"/>
                </a:highlight>
                <a:latin typeface="Consolas" panose="020B0609020204030204" pitchFamily="49" charset="0"/>
              </a:rPr>
              <a:t>b</a:t>
            </a:r>
            <a:r>
              <a:rPr lang="pl-PL" sz="1800" dirty="0">
                <a:solidFill>
                  <a:srgbClr val="000000"/>
                </a:solidFill>
                <a:highlight>
                  <a:srgbClr val="FFFFFF"/>
                </a:highlight>
                <a:latin typeface="Consolas" panose="020B0609020204030204" pitchFamily="49" charset="0"/>
              </a:rPr>
              <a:t>)&lt;0;</a:t>
            </a:r>
          </a:p>
          <a:p>
            <a:pPr marL="0" indent="0">
              <a:buNone/>
            </a:pPr>
            <a:r>
              <a:rPr lang="pl-PL" sz="1800" dirty="0">
                <a:solidFill>
                  <a:srgbClr val="000000"/>
                </a:solidFill>
                <a:highlight>
                  <a:srgbClr val="FFFFFF"/>
                </a:highlight>
                <a:latin typeface="Consolas" panose="020B0609020204030204" pitchFamily="49" charset="0"/>
              </a:rPr>
              <a:t>    }</a:t>
            </a:r>
          </a:p>
          <a:p>
            <a:pPr marL="0" indent="0">
              <a:buNone/>
            </a:pPr>
            <a:r>
              <a:rPr lang="pl-PL" sz="1800" dirty="0" smtClean="0">
                <a:solidFill>
                  <a:srgbClr val="000000"/>
                </a:solidFill>
                <a:highlight>
                  <a:srgbClr val="FFFFFF"/>
                </a:highlight>
                <a:latin typeface="Consolas" panose="020B0609020204030204" pitchFamily="49" charset="0"/>
              </a:rPr>
              <a:t>};</a:t>
            </a:r>
          </a:p>
          <a:p>
            <a:pPr marL="0" indent="0">
              <a:buNone/>
            </a:pPr>
            <a:endParaRPr lang="en-GB" altLang="pl-PL" sz="1800" dirty="0"/>
          </a:p>
          <a:p>
            <a:pPr>
              <a:lnSpc>
                <a:spcPct val="80000"/>
              </a:lnSpc>
            </a:pPr>
            <a:r>
              <a:rPr lang="en-GB" altLang="pl-PL" sz="2000" dirty="0"/>
              <a:t>The compiler will use the special case if it is visible in the point where it may be used (it should be declared above). Otherwise the general template will be expanded.</a:t>
            </a:r>
          </a:p>
        </p:txBody>
      </p:sp>
    </p:spTree>
    <p:extLst>
      <p:ext uri="{BB962C8B-B14F-4D97-AF65-F5344CB8AC3E}">
        <p14:creationId xmlns:p14="http://schemas.microsoft.com/office/powerpoint/2010/main" val="4051026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p:txBody>
          <a:bodyPr/>
          <a:lstStyle/>
          <a:p>
            <a:r>
              <a:rPr lang="en-GB" altLang="pl-PL"/>
              <a:t>Template arguments</a:t>
            </a:r>
          </a:p>
        </p:txBody>
      </p:sp>
      <p:sp>
        <p:nvSpPr>
          <p:cNvPr id="706563" name="Rectangle 3"/>
          <p:cNvSpPr>
            <a:spLocks noGrp="1" noChangeArrowheads="1"/>
          </p:cNvSpPr>
          <p:nvPr>
            <p:ph type="body" idx="1"/>
          </p:nvPr>
        </p:nvSpPr>
        <p:spPr/>
        <p:txBody>
          <a:bodyPr>
            <a:normAutofit lnSpcReduction="10000"/>
          </a:bodyPr>
          <a:lstStyle/>
          <a:p>
            <a:pPr>
              <a:lnSpc>
                <a:spcPct val="80000"/>
              </a:lnSpc>
            </a:pPr>
            <a:r>
              <a:rPr lang="en-GB" altLang="pl-PL" sz="2400" dirty="0"/>
              <a:t>A template may have many arguments. They can be classes, but also functions and constant expressions</a:t>
            </a:r>
          </a:p>
          <a:p>
            <a:pPr>
              <a:lnSpc>
                <a:spcPct val="80000"/>
              </a:lnSpc>
            </a:pPr>
            <a:r>
              <a:rPr lang="en-GB" altLang="pl-PL" sz="2400" dirty="0"/>
              <a:t>Example: a buffer template whose size is a parameter:</a:t>
            </a:r>
          </a:p>
          <a:p>
            <a:pPr>
              <a:lnSpc>
                <a:spcPct val="80000"/>
              </a:lnSpc>
            </a:pPr>
            <a:endParaRPr lang="en-GB" altLang="pl-PL" sz="1800" dirty="0"/>
          </a:p>
          <a:p>
            <a:pPr marL="0" indent="0">
              <a:buNone/>
            </a:pPr>
            <a:r>
              <a:rPr lang="pl-PL" sz="1800" dirty="0" err="1">
                <a:solidFill>
                  <a:srgbClr val="0000FF"/>
                </a:solidFill>
                <a:highlight>
                  <a:srgbClr val="FFFFFF"/>
                </a:highlight>
                <a:latin typeface="Consolas" panose="020B0609020204030204" pitchFamily="49" charset="0"/>
              </a:rPr>
              <a:t>template</a:t>
            </a:r>
            <a:r>
              <a:rPr lang="pl-PL" sz="1800" dirty="0">
                <a:solidFill>
                  <a:srgbClr val="000000"/>
                </a:solidFill>
                <a:highlight>
                  <a:srgbClr val="FFFFFF"/>
                </a:highlight>
                <a:latin typeface="Consolas" panose="020B0609020204030204" pitchFamily="49" charset="0"/>
              </a:rPr>
              <a:t>&lt;</a:t>
            </a:r>
            <a:r>
              <a:rPr lang="pl-PL" sz="1800" dirty="0" err="1">
                <a:solidFill>
                  <a:srgbClr val="0000FF"/>
                </a:solidFill>
                <a:highlight>
                  <a:srgbClr val="FFFFFF"/>
                </a:highlight>
                <a:latin typeface="Consolas" panose="020B0609020204030204" pitchFamily="49" charset="0"/>
              </a:rPr>
              <a:t>class</a:t>
            </a:r>
            <a:r>
              <a:rPr lang="pl-PL" sz="1800" dirty="0">
                <a:solidFill>
                  <a:srgbClr val="000000"/>
                </a:solidFill>
                <a:highlight>
                  <a:srgbClr val="FFFFFF"/>
                </a:highlight>
                <a:latin typeface="Consolas" panose="020B0609020204030204" pitchFamily="49" charset="0"/>
              </a:rPr>
              <a:t> </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 </a:t>
            </a:r>
            <a:r>
              <a:rPr lang="pl-PL" sz="1800" dirty="0" err="1">
                <a:solidFill>
                  <a:srgbClr val="0000FF"/>
                </a:solidFill>
                <a:highlight>
                  <a:srgbClr val="FFFFFF"/>
                </a:highlight>
                <a:latin typeface="Consolas" panose="020B0609020204030204" pitchFamily="49" charset="0"/>
              </a:rPr>
              <a:t>int</a:t>
            </a:r>
            <a:r>
              <a:rPr lang="pl-PL" sz="1800" dirty="0">
                <a:solidFill>
                  <a:srgbClr val="000000"/>
                </a:solidFill>
                <a:highlight>
                  <a:srgbClr val="FFFFFF"/>
                </a:highlight>
                <a:latin typeface="Consolas" panose="020B0609020204030204" pitchFamily="49" charset="0"/>
              </a:rPr>
              <a:t> </a:t>
            </a:r>
            <a:r>
              <a:rPr lang="pl-PL" sz="1800" dirty="0" err="1">
                <a:solidFill>
                  <a:srgbClr val="000000"/>
                </a:solidFill>
                <a:highlight>
                  <a:srgbClr val="FFFFFF"/>
                </a:highlight>
                <a:latin typeface="Consolas" panose="020B0609020204030204" pitchFamily="49" charset="0"/>
              </a:rPr>
              <a:t>size</a:t>
            </a:r>
            <a:r>
              <a:rPr lang="pl-PL" sz="1800" dirty="0">
                <a:solidFill>
                  <a:srgbClr val="000000"/>
                </a:solidFill>
                <a:highlight>
                  <a:srgbClr val="FFFFFF"/>
                </a:highlight>
                <a:latin typeface="Consolas" panose="020B0609020204030204" pitchFamily="49" charset="0"/>
              </a:rPr>
              <a:t>&gt;</a:t>
            </a:r>
          </a:p>
          <a:p>
            <a:pPr marL="0" indent="0">
              <a:buNone/>
            </a:pPr>
            <a:r>
              <a:rPr lang="pl-PL" sz="1800" dirty="0" err="1">
                <a:solidFill>
                  <a:srgbClr val="0000FF"/>
                </a:solidFill>
                <a:highlight>
                  <a:srgbClr val="FFFFFF"/>
                </a:highlight>
                <a:latin typeface="Consolas" panose="020B0609020204030204" pitchFamily="49" charset="0"/>
              </a:rPr>
              <a:t>class</a:t>
            </a:r>
            <a:r>
              <a:rPr lang="pl-PL" sz="1800" dirty="0">
                <a:solidFill>
                  <a:srgbClr val="000000"/>
                </a:solidFill>
                <a:highlight>
                  <a:srgbClr val="FFFFFF"/>
                </a:highlight>
                <a:latin typeface="Consolas" panose="020B0609020204030204" pitchFamily="49" charset="0"/>
              </a:rPr>
              <a:t> </a:t>
            </a:r>
            <a:r>
              <a:rPr lang="pl-PL" sz="1800" dirty="0" err="1">
                <a:solidFill>
                  <a:srgbClr val="2B91AF"/>
                </a:solidFill>
                <a:highlight>
                  <a:srgbClr val="FFFFFF"/>
                </a:highlight>
                <a:latin typeface="Consolas" panose="020B0609020204030204" pitchFamily="49" charset="0"/>
              </a:rPr>
              <a:t>buffer</a:t>
            </a:r>
            <a:endParaRPr lang="pl-PL" sz="1800" dirty="0">
              <a:solidFill>
                <a:srgbClr val="000000"/>
              </a:solidFill>
              <a:highlight>
                <a:srgbClr val="FFFFFF"/>
              </a:highlight>
              <a:latin typeface="Consolas" panose="020B0609020204030204" pitchFamily="49" charset="0"/>
            </a:endParaRPr>
          </a:p>
          <a:p>
            <a:pPr marL="0" indent="0">
              <a:buNone/>
            </a:pP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    </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 w[</a:t>
            </a:r>
            <a:r>
              <a:rPr lang="pl-PL" sz="1800" dirty="0" err="1">
                <a:solidFill>
                  <a:srgbClr val="000000"/>
                </a:solidFill>
                <a:highlight>
                  <a:srgbClr val="FFFFFF"/>
                </a:highlight>
                <a:latin typeface="Consolas" panose="020B0609020204030204" pitchFamily="49" charset="0"/>
              </a:rPr>
              <a:t>size</a:t>
            </a: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    </a:t>
            </a:r>
            <a:r>
              <a:rPr lang="pl-PL" sz="1800" dirty="0">
                <a:solidFill>
                  <a:srgbClr val="008000"/>
                </a:solidFill>
                <a:highlight>
                  <a:srgbClr val="FFFFFF"/>
                </a:highlight>
                <a:latin typeface="Consolas" panose="020B0609020204030204" pitchFamily="49" charset="0"/>
              </a:rPr>
              <a:t>// ...</a:t>
            </a:r>
            <a:endParaRPr lang="pl-PL" sz="1800" dirty="0">
              <a:solidFill>
                <a:srgbClr val="000000"/>
              </a:solidFill>
              <a:highlight>
                <a:srgbClr val="FFFFFF"/>
              </a:highlight>
              <a:latin typeface="Consolas" panose="020B0609020204030204" pitchFamily="49" charset="0"/>
            </a:endParaRPr>
          </a:p>
          <a:p>
            <a:pPr marL="0" indent="0">
              <a:buNone/>
            </a:pPr>
            <a:r>
              <a:rPr lang="pl-PL" sz="1800" dirty="0" smtClean="0">
                <a:solidFill>
                  <a:srgbClr val="000000"/>
                </a:solidFill>
                <a:highlight>
                  <a:srgbClr val="FFFFFF"/>
                </a:highlight>
                <a:latin typeface="Consolas" panose="020B0609020204030204" pitchFamily="49" charset="0"/>
              </a:rPr>
              <a:t>};</a:t>
            </a:r>
            <a:endParaRPr lang="pl-PL" sz="1800" dirty="0">
              <a:solidFill>
                <a:srgbClr val="000000"/>
              </a:solidFill>
              <a:highlight>
                <a:srgbClr val="FFFFFF"/>
              </a:highlight>
              <a:latin typeface="Consolas" panose="020B0609020204030204" pitchFamily="49" charset="0"/>
            </a:endParaRPr>
          </a:p>
          <a:p>
            <a:pPr marL="0" indent="0">
              <a:buNone/>
            </a:pPr>
            <a:endParaRPr lang="pl-PL" sz="1800" dirty="0">
              <a:solidFill>
                <a:srgbClr val="000000"/>
              </a:solidFill>
              <a:highlight>
                <a:srgbClr val="FFFFFF"/>
              </a:highlight>
              <a:latin typeface="Consolas" panose="020B0609020204030204" pitchFamily="49" charset="0"/>
            </a:endParaRPr>
          </a:p>
          <a:p>
            <a:pPr>
              <a:lnSpc>
                <a:spcPct val="80000"/>
              </a:lnSpc>
            </a:pPr>
            <a:r>
              <a:rPr lang="pl-PL" altLang="pl-PL" sz="2400" dirty="0" smtClean="0"/>
              <a:t>Using</a:t>
            </a:r>
            <a:r>
              <a:rPr lang="en-GB" altLang="pl-PL" sz="2400" dirty="0" smtClean="0"/>
              <a:t> </a:t>
            </a:r>
            <a:r>
              <a:rPr lang="en-GB" altLang="pl-PL" sz="2400" dirty="0"/>
              <a:t>such a template:</a:t>
            </a:r>
          </a:p>
          <a:p>
            <a:pPr>
              <a:lnSpc>
                <a:spcPct val="80000"/>
              </a:lnSpc>
            </a:pPr>
            <a:endParaRPr lang="en-GB" altLang="pl-PL" sz="1800" dirty="0"/>
          </a:p>
          <a:p>
            <a:pPr marL="0" indent="0">
              <a:buNone/>
            </a:pPr>
            <a:r>
              <a:rPr lang="en-US" sz="1800" dirty="0">
                <a:solidFill>
                  <a:srgbClr val="2B91AF"/>
                </a:solidFill>
                <a:highlight>
                  <a:srgbClr val="FFFFFF"/>
                </a:highlight>
                <a:latin typeface="Consolas" panose="020B0609020204030204" pitchFamily="49" charset="0"/>
              </a:rPr>
              <a:t>buffer</a:t>
            </a:r>
            <a:r>
              <a:rPr lang="en-US" sz="1800" dirty="0">
                <a:solidFill>
                  <a:srgbClr val="000000"/>
                </a:solidFill>
                <a:highlight>
                  <a:srgbClr val="FFFFFF"/>
                </a:highlight>
                <a:latin typeface="Consolas" panose="020B0609020204030204" pitchFamily="49" charset="0"/>
              </a:rPr>
              <a:t>&lt;</a:t>
            </a:r>
            <a:r>
              <a:rPr lang="en-US" sz="1800" dirty="0">
                <a:solidFill>
                  <a:srgbClr val="2B91AF"/>
                </a:solidFill>
                <a:highlight>
                  <a:srgbClr val="FFFFFF"/>
                </a:highlight>
                <a:latin typeface="Consolas" panose="020B0609020204030204" pitchFamily="49" charset="0"/>
              </a:rPr>
              <a:t>figure</a:t>
            </a:r>
            <a:r>
              <a:rPr lang="en-US" sz="1800" dirty="0">
                <a:solidFill>
                  <a:srgbClr val="000000"/>
                </a:solidFill>
                <a:highlight>
                  <a:srgbClr val="FFFFFF"/>
                </a:highlight>
                <a:latin typeface="Consolas" panose="020B0609020204030204" pitchFamily="49" charset="0"/>
              </a:rPr>
              <a:t>, 250&gt; </a:t>
            </a:r>
            <a:r>
              <a:rPr lang="en-US" sz="1800" dirty="0" err="1">
                <a:solidFill>
                  <a:srgbClr val="000000"/>
                </a:solidFill>
                <a:highlight>
                  <a:srgbClr val="FFFFFF"/>
                </a:highlight>
                <a:latin typeface="Consolas" panose="020B0609020204030204" pitchFamily="49" charset="0"/>
              </a:rPr>
              <a:t>tbf</a:t>
            </a:r>
            <a:r>
              <a:rPr lang="en-US" sz="1800" dirty="0">
                <a:solidFill>
                  <a:srgbClr val="000000"/>
                </a:solidFill>
                <a:highlight>
                  <a:srgbClr val="FFFFFF"/>
                </a:highlight>
                <a:latin typeface="Consolas" panose="020B0609020204030204" pitchFamily="49" charset="0"/>
              </a:rPr>
              <a:t>; </a:t>
            </a:r>
            <a:r>
              <a:rPr lang="en-US" sz="1800" dirty="0">
                <a:solidFill>
                  <a:srgbClr val="008000"/>
                </a:solidFill>
                <a:highlight>
                  <a:srgbClr val="FFFFFF"/>
                </a:highlight>
                <a:latin typeface="Consolas" panose="020B0609020204030204" pitchFamily="49" charset="0"/>
              </a:rPr>
              <a:t>// declaration of object </a:t>
            </a:r>
            <a:r>
              <a:rPr lang="en-US" sz="1800" dirty="0" smtClean="0">
                <a:solidFill>
                  <a:srgbClr val="008000"/>
                </a:solidFill>
                <a:highlight>
                  <a:srgbClr val="FFFFFF"/>
                </a:highlight>
                <a:latin typeface="Consolas" panose="020B0609020204030204" pitchFamily="49" charset="0"/>
              </a:rPr>
              <a:t>f</a:t>
            </a:r>
            <a:r>
              <a:rPr lang="pl-PL" sz="1800" dirty="0" smtClean="0">
                <a:solidFill>
                  <a:srgbClr val="008000"/>
                </a:solidFill>
                <a:highlight>
                  <a:srgbClr val="FFFFFF"/>
                </a:highlight>
                <a:latin typeface="Consolas" panose="020B0609020204030204" pitchFamily="49" charset="0"/>
              </a:rPr>
              <a:t> </a:t>
            </a:r>
            <a:r>
              <a:rPr lang="pl-PL" sz="1800" dirty="0" err="1" smtClean="0">
                <a:solidFill>
                  <a:srgbClr val="008000"/>
                </a:solidFill>
                <a:highlight>
                  <a:srgbClr val="FFFFFF"/>
                </a:highlight>
                <a:latin typeface="Consolas" panose="020B0609020204030204" pitchFamily="49" charset="0"/>
              </a:rPr>
              <a:t>being</a:t>
            </a:r>
            <a:endParaRPr lang="en-US" sz="1800" dirty="0">
              <a:solidFill>
                <a:srgbClr val="000000"/>
              </a:solidFill>
              <a:highlight>
                <a:srgbClr val="FFFFFF"/>
              </a:highlight>
              <a:latin typeface="Consolas" panose="020B0609020204030204" pitchFamily="49" charset="0"/>
            </a:endParaRPr>
          </a:p>
          <a:p>
            <a:pPr marL="0" indent="0">
              <a:buNone/>
            </a:pPr>
            <a:r>
              <a:rPr lang="en-US" sz="1800" dirty="0">
                <a:solidFill>
                  <a:srgbClr val="000000"/>
                </a:solidFill>
                <a:highlight>
                  <a:srgbClr val="FFFFFF"/>
                </a:highlight>
                <a:latin typeface="Consolas" panose="020B0609020204030204" pitchFamily="49" charset="0"/>
              </a:rPr>
              <a:t>                         </a:t>
            </a:r>
            <a:r>
              <a:rPr lang="en-US" sz="1800" dirty="0" smtClean="0">
                <a:solidFill>
                  <a:srgbClr val="008000"/>
                </a:solidFill>
                <a:highlight>
                  <a:srgbClr val="FFFFFF"/>
                </a:highlight>
                <a:latin typeface="Consolas" panose="020B0609020204030204" pitchFamily="49" charset="0"/>
              </a:rPr>
              <a:t>// </a:t>
            </a:r>
            <a:r>
              <a:rPr lang="en-US" sz="1800" dirty="0">
                <a:solidFill>
                  <a:srgbClr val="008000"/>
                </a:solidFill>
                <a:highlight>
                  <a:srgbClr val="FFFFFF"/>
                </a:highlight>
                <a:latin typeface="Consolas" panose="020B0609020204030204" pitchFamily="49" charset="0"/>
              </a:rPr>
              <a:t>a buffer for 250 figures</a:t>
            </a:r>
            <a:endParaRPr lang="en-US" sz="1800" dirty="0">
              <a:solidFill>
                <a:srgbClr val="000000"/>
              </a:solidFill>
              <a:highlight>
                <a:srgbClr val="FFFFFF"/>
              </a:highlight>
              <a:latin typeface="Consolas" panose="020B0609020204030204" pitchFamily="49" charset="0"/>
            </a:endParaRPr>
          </a:p>
          <a:p>
            <a:pPr marL="0" indent="0">
              <a:buNone/>
            </a:pPr>
            <a:r>
              <a:rPr lang="en-US" sz="1800" dirty="0">
                <a:solidFill>
                  <a:srgbClr val="2B91AF"/>
                </a:solidFill>
                <a:highlight>
                  <a:srgbClr val="FFFFFF"/>
                </a:highlight>
                <a:latin typeface="Consolas" panose="020B0609020204030204" pitchFamily="49" charset="0"/>
              </a:rPr>
              <a:t>buffer</a:t>
            </a:r>
            <a:r>
              <a:rPr lang="en-US" sz="1800" dirty="0">
                <a:solidFill>
                  <a:srgbClr val="000000"/>
                </a:solidFill>
                <a:highlight>
                  <a:srgbClr val="FFFFFF"/>
                </a:highlight>
                <a:latin typeface="Consolas" panose="020B0609020204030204" pitchFamily="49" charset="0"/>
              </a:rPr>
              <a:t>&lt;</a:t>
            </a:r>
            <a:r>
              <a:rPr lang="en-US" sz="1800" dirty="0">
                <a:solidFill>
                  <a:srgbClr val="0000FF"/>
                </a:solidFill>
                <a:highlight>
                  <a:srgbClr val="FFFFFF"/>
                </a:highlight>
                <a:latin typeface="Consolas" panose="020B0609020204030204" pitchFamily="49" charset="0"/>
              </a:rPr>
              <a:t>char</a:t>
            </a:r>
            <a:r>
              <a:rPr lang="en-US" sz="1800" dirty="0">
                <a:solidFill>
                  <a:srgbClr val="000000"/>
                </a:solidFill>
                <a:highlight>
                  <a:srgbClr val="FFFFFF"/>
                </a:highlight>
                <a:latin typeface="Consolas" panose="020B0609020204030204" pitchFamily="49" charset="0"/>
              </a:rPr>
              <a:t>, 100&gt; tbc; </a:t>
            </a:r>
            <a:r>
              <a:rPr lang="pl-PL" sz="1800" dirty="0" smtClean="0">
                <a:solidFill>
                  <a:srgbClr val="000000"/>
                </a:solidFill>
                <a:highlight>
                  <a:srgbClr val="FFFFFF"/>
                </a:highlight>
                <a:latin typeface="Consolas" panose="020B0609020204030204" pitchFamily="49" charset="0"/>
              </a:rPr>
              <a:t>  </a:t>
            </a:r>
            <a:r>
              <a:rPr lang="en-US" sz="1800" dirty="0" smtClean="0">
                <a:solidFill>
                  <a:srgbClr val="008000"/>
                </a:solidFill>
                <a:highlight>
                  <a:srgbClr val="FFFFFF"/>
                </a:highlight>
                <a:latin typeface="Consolas" panose="020B0609020204030204" pitchFamily="49" charset="0"/>
              </a:rPr>
              <a:t>// </a:t>
            </a:r>
            <a:r>
              <a:rPr lang="pl-PL" sz="1800" dirty="0" err="1" smtClean="0">
                <a:solidFill>
                  <a:srgbClr val="008000"/>
                </a:solidFill>
                <a:highlight>
                  <a:srgbClr val="FFFFFF"/>
                </a:highlight>
                <a:latin typeface="Consolas" panose="020B0609020204030204" pitchFamily="49" charset="0"/>
              </a:rPr>
              <a:t>tbc</a:t>
            </a:r>
            <a:r>
              <a:rPr lang="pl-PL" sz="1800" dirty="0" smtClean="0">
                <a:solidFill>
                  <a:srgbClr val="008000"/>
                </a:solidFill>
                <a:highlight>
                  <a:srgbClr val="FFFFFF"/>
                </a:highlight>
                <a:latin typeface="Consolas" panose="020B0609020204030204" pitchFamily="49" charset="0"/>
              </a:rPr>
              <a:t> - </a:t>
            </a:r>
            <a:r>
              <a:rPr lang="en-US" sz="1800" dirty="0" smtClean="0">
                <a:solidFill>
                  <a:srgbClr val="008000"/>
                </a:solidFill>
                <a:highlight>
                  <a:srgbClr val="FFFFFF"/>
                </a:highlight>
                <a:latin typeface="Consolas" panose="020B0609020204030204" pitchFamily="49" charset="0"/>
              </a:rPr>
              <a:t>a </a:t>
            </a:r>
            <a:r>
              <a:rPr lang="en-US" sz="1800" dirty="0">
                <a:solidFill>
                  <a:srgbClr val="008000"/>
                </a:solidFill>
                <a:highlight>
                  <a:srgbClr val="FFFFFF"/>
                </a:highlight>
                <a:latin typeface="Consolas" panose="020B0609020204030204" pitchFamily="49" charset="0"/>
              </a:rPr>
              <a:t>buffer for 100 characters</a:t>
            </a:r>
            <a:endParaRPr lang="en-US" sz="1800" dirty="0">
              <a:solidFill>
                <a:srgbClr val="000000"/>
              </a:solidFill>
              <a:highlight>
                <a:srgbClr val="FFFFFF"/>
              </a:highlight>
              <a:latin typeface="Consolas" panose="020B0609020204030204" pitchFamily="49" charset="0"/>
            </a:endParaRPr>
          </a:p>
        </p:txBody>
      </p:sp>
    </p:spTree>
    <p:extLst>
      <p:ext uri="{BB962C8B-B14F-4D97-AF65-F5344CB8AC3E}">
        <p14:creationId xmlns:p14="http://schemas.microsoft.com/office/powerpoint/2010/main" val="2153468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p:txBody>
          <a:bodyPr/>
          <a:lstStyle/>
          <a:p>
            <a:r>
              <a:rPr lang="en-GB" altLang="pl-PL"/>
              <a:t>Identity of templates</a:t>
            </a:r>
          </a:p>
        </p:txBody>
      </p:sp>
      <p:sp>
        <p:nvSpPr>
          <p:cNvPr id="707587" name="Rectangle 3"/>
          <p:cNvSpPr>
            <a:spLocks noGrp="1" noChangeArrowheads="1"/>
          </p:cNvSpPr>
          <p:nvPr>
            <p:ph type="body" idx="1"/>
          </p:nvPr>
        </p:nvSpPr>
        <p:spPr/>
        <p:txBody>
          <a:bodyPr/>
          <a:lstStyle/>
          <a:p>
            <a:pPr>
              <a:lnSpc>
                <a:spcPct val="80000"/>
              </a:lnSpc>
            </a:pPr>
            <a:r>
              <a:rPr lang="en-GB" altLang="pl-PL" sz="2400" dirty="0"/>
              <a:t>Two types derived from one template are identical only when all the arguments are identical. Otherwise they are different types that have nothing in common. </a:t>
            </a:r>
          </a:p>
          <a:p>
            <a:pPr>
              <a:lnSpc>
                <a:spcPct val="80000"/>
              </a:lnSpc>
            </a:pPr>
            <a:endParaRPr lang="en-GB" altLang="pl-PL" sz="2400" dirty="0"/>
          </a:p>
          <a:p>
            <a:pPr>
              <a:lnSpc>
                <a:spcPct val="80000"/>
              </a:lnSpc>
            </a:pPr>
            <a:r>
              <a:rPr lang="en-GB" altLang="pl-PL" sz="2400" dirty="0"/>
              <a:t>In the declarations below only objects </a:t>
            </a:r>
            <a:r>
              <a:rPr lang="en-GB" altLang="pl-PL" sz="2400" b="1" dirty="0">
                <a:latin typeface="Courier New" panose="02070309020205020404" pitchFamily="49" charset="0"/>
              </a:rPr>
              <a:t>tbc0</a:t>
            </a:r>
            <a:r>
              <a:rPr lang="en-GB" altLang="pl-PL" sz="2400" dirty="0"/>
              <a:t> and </a:t>
            </a:r>
            <a:r>
              <a:rPr lang="en-GB" altLang="pl-PL" sz="2400" dirty="0">
                <a:solidFill>
                  <a:srgbClr val="000000"/>
                </a:solidFill>
                <a:highlight>
                  <a:srgbClr val="FFFFFF"/>
                </a:highlight>
                <a:latin typeface="Consolas" panose="020B0609020204030204" pitchFamily="49" charset="0"/>
              </a:rPr>
              <a:t>tbc1</a:t>
            </a:r>
            <a:r>
              <a:rPr lang="en-GB" altLang="pl-PL" sz="2400" dirty="0"/>
              <a:t> share the same class </a:t>
            </a:r>
            <a:r>
              <a:rPr lang="en-GB" altLang="pl-PL" sz="2400" dirty="0" smtClean="0"/>
              <a:t>(</a:t>
            </a:r>
            <a:r>
              <a:rPr lang="pl-PL" sz="2400" dirty="0" err="1">
                <a:solidFill>
                  <a:srgbClr val="2B91AF"/>
                </a:solidFill>
                <a:highlight>
                  <a:srgbClr val="FFFFFF"/>
                </a:highlight>
                <a:latin typeface="Consolas" panose="020B0609020204030204" pitchFamily="49" charset="0"/>
              </a:rPr>
              <a:t>buffer</a:t>
            </a:r>
            <a:r>
              <a:rPr lang="pl-PL" sz="2400" dirty="0">
                <a:solidFill>
                  <a:srgbClr val="000000"/>
                </a:solidFill>
                <a:highlight>
                  <a:srgbClr val="FFFFFF"/>
                </a:highlight>
                <a:latin typeface="Consolas" panose="020B0609020204030204" pitchFamily="49" charset="0"/>
              </a:rPr>
              <a:t>&lt;</a:t>
            </a:r>
            <a:r>
              <a:rPr lang="pl-PL" sz="2400" dirty="0">
                <a:solidFill>
                  <a:srgbClr val="0000FF"/>
                </a:solidFill>
                <a:highlight>
                  <a:srgbClr val="FFFFFF"/>
                </a:highlight>
                <a:latin typeface="Consolas" panose="020B0609020204030204" pitchFamily="49" charset="0"/>
              </a:rPr>
              <a:t>char</a:t>
            </a:r>
            <a:r>
              <a:rPr lang="pl-PL" sz="2400" dirty="0">
                <a:solidFill>
                  <a:srgbClr val="000000"/>
                </a:solidFill>
                <a:highlight>
                  <a:srgbClr val="FFFFFF"/>
                </a:highlight>
                <a:latin typeface="Consolas" panose="020B0609020204030204" pitchFamily="49" charset="0"/>
              </a:rPr>
              <a:t>, 100&gt;</a:t>
            </a:r>
            <a:r>
              <a:rPr lang="en-GB" altLang="pl-PL" sz="2400" dirty="0" smtClean="0"/>
              <a:t>), </a:t>
            </a:r>
            <a:r>
              <a:rPr lang="en-GB" altLang="pl-PL" sz="2400" dirty="0"/>
              <a:t>others are of different classes.</a:t>
            </a:r>
            <a:endParaRPr lang="en-GB" altLang="pl-PL" sz="2400" b="1" dirty="0"/>
          </a:p>
          <a:p>
            <a:pPr>
              <a:lnSpc>
                <a:spcPct val="80000"/>
              </a:lnSpc>
            </a:pPr>
            <a:endParaRPr lang="en-GB" altLang="pl-PL" sz="2400" b="1" dirty="0"/>
          </a:p>
          <a:p>
            <a:pPr marL="0" indent="0">
              <a:buNone/>
            </a:pPr>
            <a:r>
              <a:rPr lang="pl-PL" sz="2000" dirty="0" err="1">
                <a:solidFill>
                  <a:srgbClr val="2B91AF"/>
                </a:solidFill>
                <a:highlight>
                  <a:srgbClr val="FFFFFF"/>
                </a:highlight>
                <a:latin typeface="Consolas" panose="020B0609020204030204" pitchFamily="49" charset="0"/>
              </a:rPr>
              <a:t>buffer</a:t>
            </a:r>
            <a:r>
              <a:rPr lang="pl-PL" sz="2000" dirty="0">
                <a:solidFill>
                  <a:srgbClr val="000000"/>
                </a:solidFill>
                <a:highlight>
                  <a:srgbClr val="FFFFFF"/>
                </a:highlight>
                <a:latin typeface="Consolas" panose="020B0609020204030204" pitchFamily="49" charset="0"/>
              </a:rPr>
              <a:t>&lt;</a:t>
            </a:r>
            <a:r>
              <a:rPr lang="pl-PL" sz="2000" dirty="0">
                <a:solidFill>
                  <a:srgbClr val="0000FF"/>
                </a:solidFill>
                <a:highlight>
                  <a:srgbClr val="FFFFFF"/>
                </a:highlight>
                <a:latin typeface="Consolas" panose="020B0609020204030204" pitchFamily="49" charset="0"/>
              </a:rPr>
              <a:t>char</a:t>
            </a:r>
            <a:r>
              <a:rPr lang="pl-PL" sz="2000" dirty="0">
                <a:solidFill>
                  <a:srgbClr val="000000"/>
                </a:solidFill>
                <a:highlight>
                  <a:srgbClr val="FFFFFF"/>
                </a:highlight>
                <a:latin typeface="Consolas" panose="020B0609020204030204" pitchFamily="49" charset="0"/>
              </a:rPr>
              <a:t>, 100&gt;   </a:t>
            </a:r>
            <a:r>
              <a:rPr lang="pl-PL" sz="2000" dirty="0" smtClean="0">
                <a:solidFill>
                  <a:srgbClr val="000000"/>
                </a:solidFill>
                <a:highlight>
                  <a:srgbClr val="FFFFFF"/>
                </a:highlight>
                <a:latin typeface="Consolas" panose="020B0609020204030204" pitchFamily="49" charset="0"/>
              </a:rPr>
              <a:t>tbc0</a:t>
            </a:r>
            <a:r>
              <a:rPr lang="pl-PL" sz="2000" dirty="0">
                <a:solidFill>
                  <a:srgbClr val="000000"/>
                </a:solidFill>
                <a:highlight>
                  <a:srgbClr val="FFFFFF"/>
                </a:highlight>
                <a:latin typeface="Consolas" panose="020B0609020204030204" pitchFamily="49" charset="0"/>
              </a:rPr>
              <a:t>;</a:t>
            </a:r>
          </a:p>
          <a:p>
            <a:pPr marL="0" indent="0">
              <a:buNone/>
            </a:pPr>
            <a:r>
              <a:rPr lang="pl-PL" sz="2000" dirty="0" err="1">
                <a:solidFill>
                  <a:srgbClr val="2B91AF"/>
                </a:solidFill>
                <a:highlight>
                  <a:srgbClr val="FFFFFF"/>
                </a:highlight>
                <a:latin typeface="Consolas" panose="020B0609020204030204" pitchFamily="49" charset="0"/>
              </a:rPr>
              <a:t>buffer</a:t>
            </a:r>
            <a:r>
              <a:rPr lang="pl-PL" sz="2000" dirty="0">
                <a:solidFill>
                  <a:srgbClr val="000000"/>
                </a:solidFill>
                <a:highlight>
                  <a:srgbClr val="FFFFFF"/>
                </a:highlight>
                <a:latin typeface="Consolas" panose="020B0609020204030204" pitchFamily="49" charset="0"/>
              </a:rPr>
              <a:t>&lt;</a:t>
            </a:r>
            <a:r>
              <a:rPr lang="pl-PL" sz="2000" dirty="0" err="1">
                <a:solidFill>
                  <a:srgbClr val="2B91AF"/>
                </a:solidFill>
                <a:highlight>
                  <a:srgbClr val="FFFFFF"/>
                </a:highlight>
                <a:latin typeface="Consolas" panose="020B0609020204030204" pitchFamily="49" charset="0"/>
              </a:rPr>
              <a:t>figure</a:t>
            </a:r>
            <a:r>
              <a:rPr lang="pl-PL" sz="2000" dirty="0">
                <a:solidFill>
                  <a:srgbClr val="000000"/>
                </a:solidFill>
                <a:highlight>
                  <a:srgbClr val="FFFFFF"/>
                </a:highlight>
                <a:latin typeface="Consolas" panose="020B0609020204030204" pitchFamily="49" charset="0"/>
              </a:rPr>
              <a:t>, 250&gt; tbf0;</a:t>
            </a:r>
          </a:p>
          <a:p>
            <a:pPr marL="0" indent="0">
              <a:buNone/>
            </a:pPr>
            <a:r>
              <a:rPr lang="pl-PL" sz="2000" dirty="0" err="1">
                <a:solidFill>
                  <a:srgbClr val="2B91AF"/>
                </a:solidFill>
                <a:highlight>
                  <a:srgbClr val="FFFFFF"/>
                </a:highlight>
                <a:latin typeface="Consolas" panose="020B0609020204030204" pitchFamily="49" charset="0"/>
              </a:rPr>
              <a:t>buffer</a:t>
            </a:r>
            <a:r>
              <a:rPr lang="pl-PL" sz="2000" dirty="0">
                <a:solidFill>
                  <a:srgbClr val="000000"/>
                </a:solidFill>
                <a:highlight>
                  <a:srgbClr val="FFFFFF"/>
                </a:highlight>
                <a:latin typeface="Consolas" panose="020B0609020204030204" pitchFamily="49" charset="0"/>
              </a:rPr>
              <a:t>&lt;</a:t>
            </a:r>
            <a:r>
              <a:rPr lang="pl-PL" sz="2000" dirty="0">
                <a:solidFill>
                  <a:srgbClr val="0000FF"/>
                </a:solidFill>
                <a:highlight>
                  <a:srgbClr val="FFFFFF"/>
                </a:highlight>
                <a:latin typeface="Consolas" panose="020B0609020204030204" pitchFamily="49" charset="0"/>
              </a:rPr>
              <a:t>char</a:t>
            </a:r>
            <a:r>
              <a:rPr lang="pl-PL" sz="2000" dirty="0">
                <a:solidFill>
                  <a:srgbClr val="000000"/>
                </a:solidFill>
                <a:highlight>
                  <a:srgbClr val="FFFFFF"/>
                </a:highlight>
                <a:latin typeface="Consolas" panose="020B0609020204030204" pitchFamily="49" charset="0"/>
              </a:rPr>
              <a:t>, 100&gt;   </a:t>
            </a:r>
            <a:r>
              <a:rPr lang="pl-PL" sz="2000" dirty="0" smtClean="0">
                <a:solidFill>
                  <a:srgbClr val="000000"/>
                </a:solidFill>
                <a:highlight>
                  <a:srgbClr val="FFFFFF"/>
                </a:highlight>
                <a:latin typeface="Consolas" panose="020B0609020204030204" pitchFamily="49" charset="0"/>
              </a:rPr>
              <a:t>tbc1</a:t>
            </a:r>
            <a:r>
              <a:rPr lang="pl-PL" sz="2000" dirty="0">
                <a:solidFill>
                  <a:srgbClr val="000000"/>
                </a:solidFill>
                <a:highlight>
                  <a:srgbClr val="FFFFFF"/>
                </a:highlight>
                <a:latin typeface="Consolas" panose="020B0609020204030204" pitchFamily="49" charset="0"/>
              </a:rPr>
              <a:t>;</a:t>
            </a:r>
          </a:p>
          <a:p>
            <a:pPr marL="0" indent="0">
              <a:buNone/>
            </a:pPr>
            <a:r>
              <a:rPr lang="pl-PL" sz="2000" dirty="0" err="1">
                <a:solidFill>
                  <a:srgbClr val="2B91AF"/>
                </a:solidFill>
                <a:highlight>
                  <a:srgbClr val="FFFFFF"/>
                </a:highlight>
                <a:latin typeface="Consolas" panose="020B0609020204030204" pitchFamily="49" charset="0"/>
              </a:rPr>
              <a:t>buffer</a:t>
            </a:r>
            <a:r>
              <a:rPr lang="pl-PL" sz="2000" dirty="0">
                <a:solidFill>
                  <a:srgbClr val="000000"/>
                </a:solidFill>
                <a:highlight>
                  <a:srgbClr val="FFFFFF"/>
                </a:highlight>
                <a:latin typeface="Consolas" panose="020B0609020204030204" pitchFamily="49" charset="0"/>
              </a:rPr>
              <a:t>&lt;</a:t>
            </a:r>
            <a:r>
              <a:rPr lang="pl-PL" sz="2000" dirty="0" err="1">
                <a:solidFill>
                  <a:srgbClr val="2B91AF"/>
                </a:solidFill>
                <a:highlight>
                  <a:srgbClr val="FFFFFF"/>
                </a:highlight>
                <a:latin typeface="Consolas" panose="020B0609020204030204" pitchFamily="49" charset="0"/>
              </a:rPr>
              <a:t>figure</a:t>
            </a:r>
            <a:r>
              <a:rPr lang="pl-PL" sz="2000" dirty="0">
                <a:solidFill>
                  <a:srgbClr val="000000"/>
                </a:solidFill>
                <a:highlight>
                  <a:srgbClr val="FFFFFF"/>
                </a:highlight>
                <a:latin typeface="Consolas" panose="020B0609020204030204" pitchFamily="49" charset="0"/>
              </a:rPr>
              <a:t>, 300&gt; tbf1;</a:t>
            </a:r>
          </a:p>
          <a:p>
            <a:endParaRPr lang="pl-PL" sz="2400" dirty="0">
              <a:solidFill>
                <a:srgbClr val="000000"/>
              </a:solidFill>
              <a:highlight>
                <a:srgbClr val="FFFFFF"/>
              </a:highlight>
              <a:latin typeface="Consolas" panose="020B0609020204030204" pitchFamily="49" charset="0"/>
            </a:endParaRPr>
          </a:p>
        </p:txBody>
      </p:sp>
    </p:spTree>
    <p:extLst>
      <p:ext uri="{BB962C8B-B14F-4D97-AF65-F5344CB8AC3E}">
        <p14:creationId xmlns:p14="http://schemas.microsoft.com/office/powerpoint/2010/main" val="1454780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title"/>
          </p:nvPr>
        </p:nvSpPr>
        <p:spPr/>
        <p:txBody>
          <a:bodyPr/>
          <a:lstStyle/>
          <a:p>
            <a:r>
              <a:rPr lang="pl-PL" altLang="pl-PL" dirty="0" smtClean="0"/>
              <a:t>F</a:t>
            </a:r>
            <a:r>
              <a:rPr lang="en-GB" altLang="pl-PL" dirty="0" smtClean="0"/>
              <a:t>unction </a:t>
            </a:r>
            <a:r>
              <a:rPr lang="en-GB" altLang="pl-PL" dirty="0"/>
              <a:t>templates</a:t>
            </a:r>
          </a:p>
        </p:txBody>
      </p:sp>
      <p:sp>
        <p:nvSpPr>
          <p:cNvPr id="708611" name="Rectangle 3"/>
          <p:cNvSpPr>
            <a:spLocks noGrp="1" noChangeArrowheads="1"/>
          </p:cNvSpPr>
          <p:nvPr>
            <p:ph type="body" idx="1"/>
          </p:nvPr>
        </p:nvSpPr>
        <p:spPr>
          <a:xfrm>
            <a:off x="457200" y="1556792"/>
            <a:ext cx="8579296" cy="5040560"/>
          </a:xfrm>
        </p:spPr>
        <p:txBody>
          <a:bodyPr>
            <a:normAutofit/>
          </a:bodyPr>
          <a:lstStyle/>
          <a:p>
            <a:pPr marL="0" indent="0">
              <a:buNone/>
            </a:pPr>
            <a:r>
              <a:rPr lang="en-US" sz="2000" dirty="0">
                <a:solidFill>
                  <a:srgbClr val="0000FF"/>
                </a:solidFill>
                <a:highlight>
                  <a:srgbClr val="FFFFFF"/>
                </a:highlight>
                <a:latin typeface="Consolas" panose="020B0609020204030204" pitchFamily="49" charset="0"/>
              </a:rPr>
              <a:t>template</a:t>
            </a:r>
            <a:r>
              <a:rPr lang="en-US" sz="2000" dirty="0">
                <a:solidFill>
                  <a:srgbClr val="000000"/>
                </a:solidFill>
                <a:highlight>
                  <a:srgbClr val="FFFFFF"/>
                </a:highlight>
                <a:latin typeface="Consolas" panose="020B0609020204030204" pitchFamily="49" charset="0"/>
              </a:rPr>
              <a:t> &lt;</a:t>
            </a:r>
            <a:r>
              <a:rPr lang="en-US" sz="2000" dirty="0">
                <a:solidFill>
                  <a:srgbClr val="0000FF"/>
                </a:solidFill>
                <a:highlight>
                  <a:srgbClr val="FFFFFF"/>
                </a:highlight>
                <a:latin typeface="Consolas" panose="020B0609020204030204" pitchFamily="49" charset="0"/>
              </a:rPr>
              <a:t>class</a:t>
            </a:r>
            <a:r>
              <a:rPr lang="en-US" sz="2000" dirty="0">
                <a:solidFill>
                  <a:srgbClr val="000000"/>
                </a:solidFill>
                <a:highlight>
                  <a:srgbClr val="FFFFFF"/>
                </a:highlight>
                <a:latin typeface="Consolas" panose="020B0609020204030204" pitchFamily="49" charset="0"/>
              </a:rPr>
              <a:t> </a:t>
            </a:r>
            <a:r>
              <a:rPr lang="en-US" sz="2000" dirty="0">
                <a:solidFill>
                  <a:srgbClr val="2B91AF"/>
                </a:solidFill>
                <a:highlight>
                  <a:srgbClr val="FFFFFF"/>
                </a:highlight>
                <a:latin typeface="Consolas" panose="020B0609020204030204" pitchFamily="49" charset="0"/>
              </a:rPr>
              <a:t>T</a:t>
            </a:r>
            <a:r>
              <a:rPr lang="en-US" sz="2000" dirty="0">
                <a:solidFill>
                  <a:srgbClr val="000000"/>
                </a:solidFill>
                <a:highlight>
                  <a:srgbClr val="FFFFFF"/>
                </a:highlight>
                <a:latin typeface="Consolas" panose="020B0609020204030204" pitchFamily="49" charset="0"/>
              </a:rPr>
              <a:t>&gt;  </a:t>
            </a:r>
            <a:r>
              <a:rPr lang="pl-PL" sz="2000" dirty="0" smtClean="0">
                <a:solidFill>
                  <a:srgbClr val="000000"/>
                </a:solidFill>
                <a:highlight>
                  <a:srgbClr val="FFFFFF"/>
                </a:highlight>
                <a:latin typeface="Consolas" panose="020B0609020204030204" pitchFamily="49" charset="0"/>
              </a:rPr>
              <a:t>      </a:t>
            </a:r>
            <a:r>
              <a:rPr lang="en-US" sz="2000" dirty="0" smtClean="0">
                <a:solidFill>
                  <a:srgbClr val="008000"/>
                </a:solidFill>
                <a:highlight>
                  <a:srgbClr val="FFFFFF"/>
                </a:highlight>
                <a:latin typeface="Consolas" panose="020B0609020204030204" pitchFamily="49" charset="0"/>
              </a:rPr>
              <a:t>// </a:t>
            </a:r>
            <a:r>
              <a:rPr lang="en-US" sz="2000" dirty="0">
                <a:solidFill>
                  <a:srgbClr val="008000"/>
                </a:solidFill>
                <a:highlight>
                  <a:srgbClr val="FFFFFF"/>
                </a:highlight>
                <a:latin typeface="Consolas" panose="020B0609020204030204" pitchFamily="49" charset="0"/>
              </a:rPr>
              <a:t>outside of class declaration</a:t>
            </a:r>
            <a:endParaRPr lang="en-US" sz="2000" dirty="0">
              <a:solidFill>
                <a:srgbClr val="000000"/>
              </a:solidFill>
              <a:highlight>
                <a:srgbClr val="FFFFFF"/>
              </a:highlight>
              <a:latin typeface="Consolas" panose="020B0609020204030204" pitchFamily="49" charset="0"/>
            </a:endParaRPr>
          </a:p>
          <a:p>
            <a:pPr marL="0" indent="0">
              <a:buNone/>
            </a:pPr>
            <a:r>
              <a:rPr lang="en-US" sz="2000" dirty="0">
                <a:solidFill>
                  <a:srgbClr val="0000FF"/>
                </a:solidFill>
                <a:highlight>
                  <a:srgbClr val="FFFFFF"/>
                </a:highlight>
                <a:latin typeface="Consolas" panose="020B0609020204030204" pitchFamily="49" charset="0"/>
              </a:rPr>
              <a:t>void</a:t>
            </a:r>
            <a:r>
              <a:rPr lang="en-US" sz="2000" dirty="0">
                <a:solidFill>
                  <a:srgbClr val="000000"/>
                </a:solidFill>
                <a:highlight>
                  <a:srgbClr val="FFFFFF"/>
                </a:highlight>
                <a:latin typeface="Consolas" panose="020B0609020204030204" pitchFamily="49" charset="0"/>
              </a:rPr>
              <a:t> exchange(</a:t>
            </a:r>
            <a:r>
              <a:rPr lang="en-US" sz="2000" dirty="0">
                <a:solidFill>
                  <a:srgbClr val="2B91AF"/>
                </a:solidFill>
                <a:highlight>
                  <a:srgbClr val="FFFFFF"/>
                </a:highlight>
                <a:latin typeface="Consolas" panose="020B0609020204030204" pitchFamily="49" charset="0"/>
              </a:rPr>
              <a:t>T</a:t>
            </a:r>
            <a:r>
              <a:rPr lang="en-US" sz="2000" dirty="0">
                <a:solidFill>
                  <a:srgbClr val="000000"/>
                </a:solidFill>
                <a:highlight>
                  <a:srgbClr val="FFFFFF"/>
                </a:highlight>
                <a:latin typeface="Consolas" panose="020B0609020204030204" pitchFamily="49" charset="0"/>
              </a:rPr>
              <a:t> &amp;x, </a:t>
            </a:r>
            <a:r>
              <a:rPr lang="en-US" sz="2000" dirty="0">
                <a:solidFill>
                  <a:srgbClr val="2B91AF"/>
                </a:solidFill>
                <a:highlight>
                  <a:srgbClr val="FFFFFF"/>
                </a:highlight>
                <a:latin typeface="Consolas" panose="020B0609020204030204" pitchFamily="49" charset="0"/>
              </a:rPr>
              <a:t>T</a:t>
            </a:r>
            <a:r>
              <a:rPr lang="en-US" sz="2000" dirty="0">
                <a:solidFill>
                  <a:srgbClr val="000000"/>
                </a:solidFill>
                <a:highlight>
                  <a:srgbClr val="FFFFFF"/>
                </a:highlight>
                <a:latin typeface="Consolas" panose="020B0609020204030204" pitchFamily="49" charset="0"/>
              </a:rPr>
              <a:t> &amp;y) </a:t>
            </a:r>
            <a:r>
              <a:rPr lang="en-US" sz="2000" dirty="0">
                <a:solidFill>
                  <a:srgbClr val="008000"/>
                </a:solidFill>
                <a:highlight>
                  <a:srgbClr val="FFFFFF"/>
                </a:highlight>
                <a:latin typeface="Consolas" panose="020B0609020204030204" pitchFamily="49" charset="0"/>
              </a:rPr>
              <a:t>// not a method, but a function</a:t>
            </a:r>
            <a:endParaRPr lang="en-US" sz="2000" dirty="0">
              <a:solidFill>
                <a:srgbClr val="000000"/>
              </a:solidFill>
              <a:highlight>
                <a:srgbClr val="FFFFFF"/>
              </a:highlight>
              <a:latin typeface="Consolas" panose="020B0609020204030204" pitchFamily="49" charset="0"/>
            </a:endParaRPr>
          </a:p>
          <a:p>
            <a:pPr marL="0" indent="0">
              <a:buNone/>
            </a:pPr>
            <a:r>
              <a:rPr lang="pl-PL" sz="2000" dirty="0">
                <a:solidFill>
                  <a:srgbClr val="000000"/>
                </a:solidFill>
                <a:highlight>
                  <a:srgbClr val="FFFFFF"/>
                </a:highlight>
                <a:latin typeface="Consolas" panose="020B0609020204030204" pitchFamily="49" charset="0"/>
              </a:rPr>
              <a:t>{</a:t>
            </a:r>
          </a:p>
          <a:p>
            <a:pPr marL="0" indent="0">
              <a:buNone/>
            </a:pPr>
            <a:r>
              <a:rPr lang="pl-PL" sz="2000" dirty="0">
                <a:solidFill>
                  <a:srgbClr val="000000"/>
                </a:solidFill>
                <a:highlight>
                  <a:srgbClr val="FFFFFF"/>
                </a:highlight>
                <a:latin typeface="Consolas" panose="020B0609020204030204" pitchFamily="49" charset="0"/>
              </a:rPr>
              <a:t>    </a:t>
            </a:r>
            <a:r>
              <a:rPr lang="en-US" sz="2000" dirty="0">
                <a:solidFill>
                  <a:srgbClr val="2B91AF"/>
                </a:solidFill>
                <a:highlight>
                  <a:srgbClr val="FFFFFF"/>
                </a:highlight>
                <a:latin typeface="Consolas" panose="020B0609020204030204" pitchFamily="49" charset="0"/>
              </a:rPr>
              <a:t>T</a:t>
            </a:r>
            <a:r>
              <a:rPr lang="pl-PL" sz="2000" dirty="0" smtClean="0">
                <a:solidFill>
                  <a:srgbClr val="000000"/>
                </a:solidFill>
                <a:highlight>
                  <a:srgbClr val="FFFFFF"/>
                </a:highlight>
                <a:latin typeface="Consolas" panose="020B0609020204030204" pitchFamily="49" charset="0"/>
              </a:rPr>
              <a:t> </a:t>
            </a:r>
            <a:r>
              <a:rPr lang="pl-PL" sz="2000" dirty="0">
                <a:solidFill>
                  <a:srgbClr val="000000"/>
                </a:solidFill>
                <a:highlight>
                  <a:srgbClr val="FFFFFF"/>
                </a:highlight>
                <a:latin typeface="Consolas" panose="020B0609020204030204" pitchFamily="49" charset="0"/>
              </a:rPr>
              <a:t>t = x;</a:t>
            </a:r>
          </a:p>
          <a:p>
            <a:pPr marL="0" indent="0">
              <a:buNone/>
            </a:pPr>
            <a:r>
              <a:rPr lang="pl-PL" sz="2000" dirty="0">
                <a:solidFill>
                  <a:srgbClr val="000000"/>
                </a:solidFill>
                <a:highlight>
                  <a:srgbClr val="FFFFFF"/>
                </a:highlight>
                <a:latin typeface="Consolas" panose="020B0609020204030204" pitchFamily="49" charset="0"/>
              </a:rPr>
              <a:t>    x = y;</a:t>
            </a:r>
          </a:p>
          <a:p>
            <a:pPr marL="0" indent="0">
              <a:buNone/>
            </a:pPr>
            <a:r>
              <a:rPr lang="pl-PL" sz="2000" dirty="0">
                <a:solidFill>
                  <a:srgbClr val="000000"/>
                </a:solidFill>
                <a:highlight>
                  <a:srgbClr val="FFFFFF"/>
                </a:highlight>
                <a:latin typeface="Consolas" panose="020B0609020204030204" pitchFamily="49" charset="0"/>
              </a:rPr>
              <a:t>    y = t;</a:t>
            </a:r>
          </a:p>
          <a:p>
            <a:pPr marL="0" indent="0">
              <a:buNone/>
            </a:pPr>
            <a:r>
              <a:rPr lang="pl-PL" sz="2000" dirty="0">
                <a:solidFill>
                  <a:srgbClr val="000000"/>
                </a:solidFill>
                <a:highlight>
                  <a:srgbClr val="FFFFFF"/>
                </a:highlight>
                <a:latin typeface="Consolas" panose="020B0609020204030204" pitchFamily="49" charset="0"/>
              </a:rPr>
              <a:t>}</a:t>
            </a:r>
          </a:p>
          <a:p>
            <a:pPr marL="0" indent="0">
              <a:buNone/>
            </a:pPr>
            <a:endParaRPr lang="pl-PL" sz="2000" dirty="0">
              <a:solidFill>
                <a:srgbClr val="000000"/>
              </a:solidFill>
              <a:highlight>
                <a:srgbClr val="FFFFFF"/>
              </a:highlight>
              <a:latin typeface="Consolas" panose="020B0609020204030204" pitchFamily="49" charset="0"/>
            </a:endParaRPr>
          </a:p>
          <a:p>
            <a:pPr marL="0" indent="0">
              <a:buNone/>
            </a:pPr>
            <a:r>
              <a:rPr lang="en-US" sz="2000" dirty="0" err="1" smtClean="0">
                <a:solidFill>
                  <a:srgbClr val="0000FF"/>
                </a:solidFill>
                <a:highlight>
                  <a:srgbClr val="FFFFFF"/>
                </a:highlight>
                <a:latin typeface="Consolas" panose="020B0609020204030204" pitchFamily="49" charset="0"/>
              </a:rPr>
              <a:t>int</a:t>
            </a:r>
            <a:r>
              <a:rPr lang="en-US" sz="2000" dirty="0" smtClean="0">
                <a:solidFill>
                  <a:srgbClr val="000000"/>
                </a:solidFill>
                <a:highlight>
                  <a:srgbClr val="FFFFFF"/>
                </a:highlight>
                <a:latin typeface="Consolas" panose="020B0609020204030204" pitchFamily="49" charset="0"/>
              </a:rPr>
              <a:t> </a:t>
            </a:r>
            <a:r>
              <a:rPr lang="en-US" sz="2000" dirty="0">
                <a:solidFill>
                  <a:srgbClr val="000000"/>
                </a:solidFill>
                <a:highlight>
                  <a:srgbClr val="FFFFFF"/>
                </a:highlight>
                <a:latin typeface="Consolas" panose="020B0609020204030204" pitchFamily="49" charset="0"/>
              </a:rPr>
              <a:t>a = 7, b = 8;</a:t>
            </a:r>
          </a:p>
          <a:p>
            <a:pPr marL="0" indent="0">
              <a:buNone/>
            </a:pPr>
            <a:r>
              <a:rPr lang="en-US" sz="2000" dirty="0" smtClean="0">
                <a:solidFill>
                  <a:srgbClr val="000000"/>
                </a:solidFill>
                <a:highlight>
                  <a:srgbClr val="FFFFFF"/>
                </a:highlight>
                <a:latin typeface="Consolas" panose="020B0609020204030204" pitchFamily="49" charset="0"/>
              </a:rPr>
              <a:t>exchange(a</a:t>
            </a:r>
            <a:r>
              <a:rPr lang="en-US" sz="2000" dirty="0">
                <a:solidFill>
                  <a:srgbClr val="000000"/>
                </a:solidFill>
                <a:highlight>
                  <a:srgbClr val="FFFFFF"/>
                </a:highlight>
                <a:latin typeface="Consolas" panose="020B0609020204030204" pitchFamily="49" charset="0"/>
              </a:rPr>
              <a:t>, b); </a:t>
            </a:r>
            <a:r>
              <a:rPr lang="en-US" sz="2000" dirty="0">
                <a:solidFill>
                  <a:srgbClr val="008000"/>
                </a:solidFill>
                <a:highlight>
                  <a:srgbClr val="FFFFFF"/>
                </a:highlight>
                <a:latin typeface="Consolas" panose="020B0609020204030204" pitchFamily="49" charset="0"/>
              </a:rPr>
              <a:t>// the compiler will expand </a:t>
            </a:r>
            <a:endParaRPr lang="pl-PL" sz="2000" dirty="0" smtClean="0">
              <a:solidFill>
                <a:srgbClr val="008000"/>
              </a:solidFill>
              <a:highlight>
                <a:srgbClr val="FFFFFF"/>
              </a:highlight>
              <a:latin typeface="Consolas" panose="020B0609020204030204" pitchFamily="49" charset="0"/>
            </a:endParaRPr>
          </a:p>
          <a:p>
            <a:pPr marL="0" indent="0">
              <a:buNone/>
            </a:pPr>
            <a:r>
              <a:rPr lang="pl-PL" sz="2000" dirty="0">
                <a:solidFill>
                  <a:srgbClr val="008000"/>
                </a:solidFill>
                <a:highlight>
                  <a:srgbClr val="FFFFFF"/>
                </a:highlight>
                <a:latin typeface="Consolas" panose="020B0609020204030204" pitchFamily="49" charset="0"/>
              </a:rPr>
              <a:t> </a:t>
            </a:r>
            <a:r>
              <a:rPr lang="pl-PL" sz="2000" dirty="0" smtClean="0">
                <a:solidFill>
                  <a:srgbClr val="008000"/>
                </a:solidFill>
                <a:highlight>
                  <a:srgbClr val="FFFFFF"/>
                </a:highlight>
                <a:latin typeface="Consolas" panose="020B0609020204030204" pitchFamily="49" charset="0"/>
              </a:rPr>
              <a:t>               // </a:t>
            </a:r>
            <a:r>
              <a:rPr lang="en-US" sz="2000" dirty="0" smtClean="0">
                <a:solidFill>
                  <a:srgbClr val="008000"/>
                </a:solidFill>
                <a:highlight>
                  <a:srgbClr val="FFFFFF"/>
                </a:highlight>
                <a:latin typeface="Consolas" panose="020B0609020204030204" pitchFamily="49" charset="0"/>
              </a:rPr>
              <a:t>a </a:t>
            </a:r>
            <a:r>
              <a:rPr lang="en-US" sz="2000" dirty="0">
                <a:solidFill>
                  <a:srgbClr val="008000"/>
                </a:solidFill>
                <a:highlight>
                  <a:srgbClr val="FFFFFF"/>
                </a:highlight>
                <a:latin typeface="Consolas" panose="020B0609020204030204" pitchFamily="49" charset="0"/>
              </a:rPr>
              <a:t>template </a:t>
            </a:r>
            <a:r>
              <a:rPr lang="pl-PL" sz="2000" dirty="0" smtClean="0">
                <a:solidFill>
                  <a:srgbClr val="008000"/>
                </a:solidFill>
                <a:highlight>
                  <a:srgbClr val="FFFFFF"/>
                </a:highlight>
                <a:latin typeface="Consolas" panose="020B0609020204030204" pitchFamily="49" charset="0"/>
              </a:rPr>
              <a:t>(</a:t>
            </a:r>
            <a:r>
              <a:rPr lang="pl-PL" sz="2000" dirty="0" err="1" smtClean="0">
                <a:solidFill>
                  <a:srgbClr val="008000"/>
                </a:solidFill>
                <a:highlight>
                  <a:srgbClr val="FFFFFF"/>
                </a:highlight>
                <a:latin typeface="Consolas" panose="020B0609020204030204" pitchFamily="49" charset="0"/>
              </a:rPr>
              <a:t>if</a:t>
            </a:r>
            <a:r>
              <a:rPr lang="pl-PL" sz="2000" dirty="0" smtClean="0">
                <a:solidFill>
                  <a:srgbClr val="008000"/>
                </a:solidFill>
                <a:highlight>
                  <a:srgbClr val="FFFFFF"/>
                </a:highlight>
                <a:latin typeface="Consolas" panose="020B0609020204030204" pitchFamily="49" charset="0"/>
              </a:rPr>
              <a:t> </a:t>
            </a:r>
            <a:r>
              <a:rPr lang="pl-PL" sz="2000" dirty="0" err="1">
                <a:solidFill>
                  <a:srgbClr val="008000"/>
                </a:solidFill>
                <a:highlight>
                  <a:srgbClr val="FFFFFF"/>
                </a:highlight>
                <a:latin typeface="Consolas" panose="020B0609020204030204" pitchFamily="49" charset="0"/>
              </a:rPr>
              <a:t>it</a:t>
            </a:r>
            <a:r>
              <a:rPr lang="pl-PL" sz="2000" dirty="0">
                <a:solidFill>
                  <a:srgbClr val="008000"/>
                </a:solidFill>
                <a:highlight>
                  <a:srgbClr val="FFFFFF"/>
                </a:highlight>
                <a:latin typeface="Consolas" panose="020B0609020204030204" pitchFamily="49" charset="0"/>
              </a:rPr>
              <a:t> </a:t>
            </a:r>
            <a:r>
              <a:rPr lang="pl-PL" sz="2000" dirty="0" err="1">
                <a:solidFill>
                  <a:srgbClr val="008000"/>
                </a:solidFill>
                <a:highlight>
                  <a:srgbClr val="FFFFFF"/>
                </a:highlight>
                <a:latin typeface="Consolas" panose="020B0609020204030204" pitchFamily="49" charset="0"/>
              </a:rPr>
              <a:t>is</a:t>
            </a:r>
            <a:r>
              <a:rPr lang="pl-PL" sz="2000" dirty="0">
                <a:solidFill>
                  <a:srgbClr val="008000"/>
                </a:solidFill>
                <a:highlight>
                  <a:srgbClr val="FFFFFF"/>
                </a:highlight>
                <a:latin typeface="Consolas" panose="020B0609020204030204" pitchFamily="49" charset="0"/>
              </a:rPr>
              <a:t> </a:t>
            </a:r>
            <a:r>
              <a:rPr lang="pl-PL" sz="2000" dirty="0" err="1">
                <a:solidFill>
                  <a:srgbClr val="008000"/>
                </a:solidFill>
                <a:highlight>
                  <a:srgbClr val="FFFFFF"/>
                </a:highlight>
                <a:latin typeface="Consolas" panose="020B0609020204030204" pitchFamily="49" charset="0"/>
              </a:rPr>
              <a:t>visible</a:t>
            </a:r>
            <a:r>
              <a:rPr lang="pl-PL" sz="2000" dirty="0">
                <a:solidFill>
                  <a:srgbClr val="008000"/>
                </a:solidFill>
                <a:highlight>
                  <a:srgbClr val="FFFFFF"/>
                </a:highlight>
                <a:latin typeface="Consolas" panose="020B0609020204030204" pitchFamily="49" charset="0"/>
              </a:rPr>
              <a:t>)</a:t>
            </a:r>
            <a:endParaRPr lang="en-GB" altLang="pl-PL" sz="2000" dirty="0"/>
          </a:p>
        </p:txBody>
      </p:sp>
    </p:spTree>
    <p:extLst>
      <p:ext uri="{BB962C8B-B14F-4D97-AF65-F5344CB8AC3E}">
        <p14:creationId xmlns:p14="http://schemas.microsoft.com/office/powerpoint/2010/main" val="530339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87624" y="2996952"/>
            <a:ext cx="6914013" cy="1470025"/>
          </a:xfrm>
        </p:spPr>
        <p:txBody>
          <a:bodyPr>
            <a:normAutofit fontScale="90000"/>
          </a:bodyPr>
          <a:lstStyle/>
          <a:p>
            <a:r>
              <a:rPr lang="pl-PL" b="1" dirty="0" smtClean="0"/>
              <a:t/>
            </a:r>
            <a:br>
              <a:rPr lang="pl-PL" b="1" dirty="0" smtClean="0"/>
            </a:br>
            <a:r>
              <a:rPr lang="pl-PL" b="1" dirty="0" smtClean="0"/>
              <a:t/>
            </a:r>
            <a:br>
              <a:rPr lang="pl-PL" b="1" dirty="0" smtClean="0"/>
            </a:br>
            <a:r>
              <a:rPr lang="pl-PL" b="1" dirty="0"/>
              <a:t/>
            </a:r>
            <a:br>
              <a:rPr lang="pl-PL" b="1" dirty="0"/>
            </a:br>
            <a:r>
              <a:rPr lang="pl-PL" b="1" dirty="0" smtClean="0"/>
              <a:t/>
            </a:r>
            <a:br>
              <a:rPr lang="pl-PL" b="1" dirty="0" smtClean="0"/>
            </a:br>
            <a:r>
              <a:rPr lang="pl-PL" b="1" dirty="0"/>
              <a:t/>
            </a:r>
            <a:br>
              <a:rPr lang="pl-PL" b="1" dirty="0"/>
            </a:br>
            <a:r>
              <a:rPr lang="pl-PL" b="1" dirty="0" smtClean="0"/>
              <a:t/>
            </a:r>
            <a:br>
              <a:rPr lang="pl-PL" b="1" dirty="0" smtClean="0"/>
            </a:br>
            <a:r>
              <a:rPr lang="pl-PL" b="1" dirty="0"/>
              <a:t/>
            </a:r>
            <a:br>
              <a:rPr lang="pl-PL" b="1" dirty="0"/>
            </a:br>
            <a:r>
              <a:rPr lang="pl-PL" b="1" dirty="0" smtClean="0"/>
              <a:t/>
            </a:r>
            <a:br>
              <a:rPr lang="pl-PL" b="1" dirty="0" smtClean="0"/>
            </a:br>
            <a:r>
              <a:rPr lang="pl-PL" b="1" dirty="0" smtClean="0"/>
              <a:t/>
            </a:r>
            <a:br>
              <a:rPr lang="pl-PL" b="1" dirty="0" smtClean="0"/>
            </a:br>
            <a:endParaRPr lang="pl-PL" b="1"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330629"/>
          </a:xfrm>
          <a:prstGeom prst="rect">
            <a:avLst/>
          </a:prstGeom>
        </p:spPr>
      </p:pic>
      <p:sp>
        <p:nvSpPr>
          <p:cNvPr id="3" name="pole tekstowe 2"/>
          <p:cNvSpPr txBox="1"/>
          <p:nvPr/>
        </p:nvSpPr>
        <p:spPr>
          <a:xfrm>
            <a:off x="1043608" y="2996952"/>
            <a:ext cx="7272808" cy="2400657"/>
          </a:xfrm>
          <a:prstGeom prst="rect">
            <a:avLst/>
          </a:prstGeom>
          <a:noFill/>
        </p:spPr>
        <p:txBody>
          <a:bodyPr wrap="square" rtlCol="0">
            <a:spAutoFit/>
          </a:bodyPr>
          <a:lstStyle/>
          <a:p>
            <a:endParaRPr lang="pl-PL" sz="3200" b="1" dirty="0" smtClean="0"/>
          </a:p>
          <a:p>
            <a:r>
              <a:rPr lang="pl-PL" sz="3200" b="1" dirty="0" err="1" smtClean="0"/>
              <a:t>Lecture</a:t>
            </a:r>
            <a:r>
              <a:rPr lang="pl-PL" sz="3200" b="1" dirty="0" smtClean="0"/>
              <a:t>: Templates</a:t>
            </a:r>
            <a:endParaRPr lang="en-US" sz="3200" b="1" dirty="0"/>
          </a:p>
          <a:p>
            <a:endParaRPr lang="pl-PL" sz="3200" b="1" dirty="0" smtClean="0"/>
          </a:p>
          <a:p>
            <a:endParaRPr lang="pl-PL" b="1" dirty="0" smtClean="0"/>
          </a:p>
          <a:p>
            <a:endParaRPr lang="pl-PL" b="1" dirty="0" smtClean="0"/>
          </a:p>
          <a:p>
            <a:r>
              <a:rPr lang="pl-PL" b="1" dirty="0" smtClean="0"/>
              <a:t>Roman Starosolski, </a:t>
            </a:r>
            <a:r>
              <a:rPr lang="pl-PL" b="1" dirty="0" err="1" smtClean="0"/>
              <a:t>Ph.D</a:t>
            </a:r>
            <a:r>
              <a:rPr lang="pl-PL" b="1" dirty="0" smtClean="0"/>
              <a:t>., </a:t>
            </a:r>
            <a:r>
              <a:rPr lang="pl-PL" b="1" dirty="0" err="1" smtClean="0"/>
              <a:t>D.Sc</a:t>
            </a:r>
            <a:r>
              <a:rPr lang="pl-PL" b="1" dirty="0" smtClean="0"/>
              <a:t>., </a:t>
            </a:r>
            <a:r>
              <a:rPr lang="pl-PL" b="1" dirty="0" err="1" smtClean="0"/>
              <a:t>Assoc</a:t>
            </a:r>
            <a:r>
              <a:rPr lang="pl-PL" b="1" dirty="0" smtClean="0"/>
              <a:t>. Prof.</a:t>
            </a:r>
            <a:endParaRPr lang="pl-PL" b="1" dirty="0"/>
          </a:p>
        </p:txBody>
      </p:sp>
    </p:spTree>
    <p:extLst>
      <p:ext uri="{BB962C8B-B14F-4D97-AF65-F5344CB8AC3E}">
        <p14:creationId xmlns:p14="http://schemas.microsoft.com/office/powerpoint/2010/main" val="426165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p:txBody>
          <a:bodyPr/>
          <a:lstStyle/>
          <a:p>
            <a:r>
              <a:rPr lang="pl-PL" altLang="pl-PL" dirty="0" smtClean="0"/>
              <a:t>F</a:t>
            </a:r>
            <a:r>
              <a:rPr lang="en-GB" altLang="pl-PL" dirty="0" smtClean="0"/>
              <a:t>unction </a:t>
            </a:r>
            <a:r>
              <a:rPr lang="en-GB" altLang="pl-PL" dirty="0"/>
              <a:t>templates – example</a:t>
            </a:r>
          </a:p>
        </p:txBody>
      </p:sp>
      <p:sp>
        <p:nvSpPr>
          <p:cNvPr id="709635" name="Rectangle 3"/>
          <p:cNvSpPr>
            <a:spLocks noGrp="1" noChangeArrowheads="1"/>
          </p:cNvSpPr>
          <p:nvPr>
            <p:ph type="body" idx="1"/>
          </p:nvPr>
        </p:nvSpPr>
        <p:spPr>
          <a:xfrm>
            <a:off x="457200" y="1556792"/>
            <a:ext cx="8507288" cy="5040560"/>
          </a:xfrm>
        </p:spPr>
        <p:txBody>
          <a:bodyPr>
            <a:normAutofit/>
          </a:bodyPr>
          <a:lstStyle/>
          <a:p>
            <a:r>
              <a:rPr lang="en-GB" altLang="pl-PL" sz="2400" dirty="0"/>
              <a:t>Create a family of functions to increment the first argument by the second (both are numbers)</a:t>
            </a:r>
          </a:p>
          <a:p>
            <a:pPr>
              <a:lnSpc>
                <a:spcPct val="80000"/>
              </a:lnSpc>
            </a:pPr>
            <a:endParaRPr lang="en-GB" altLang="pl-PL" sz="2400" dirty="0"/>
          </a:p>
          <a:p>
            <a:pPr marL="0" indent="0">
              <a:buNone/>
            </a:pPr>
            <a:r>
              <a:rPr lang="pl-PL" sz="1800" dirty="0" err="1">
                <a:solidFill>
                  <a:srgbClr val="0000FF"/>
                </a:solidFill>
                <a:highlight>
                  <a:srgbClr val="FFFFFF"/>
                </a:highlight>
                <a:latin typeface="Consolas" panose="020B0609020204030204" pitchFamily="49" charset="0"/>
              </a:rPr>
              <a:t>template</a:t>
            </a:r>
            <a:r>
              <a:rPr lang="pl-PL" sz="1800" dirty="0">
                <a:solidFill>
                  <a:srgbClr val="000000"/>
                </a:solidFill>
                <a:highlight>
                  <a:srgbClr val="FFFFFF"/>
                </a:highlight>
                <a:latin typeface="Consolas" panose="020B0609020204030204" pitchFamily="49" charset="0"/>
              </a:rPr>
              <a:t> &lt;</a:t>
            </a:r>
            <a:r>
              <a:rPr lang="pl-PL" sz="1800" dirty="0" err="1">
                <a:solidFill>
                  <a:srgbClr val="0000FF"/>
                </a:solidFill>
                <a:highlight>
                  <a:srgbClr val="FFFFFF"/>
                </a:highlight>
                <a:latin typeface="Consolas" panose="020B0609020204030204" pitchFamily="49" charset="0"/>
              </a:rPr>
              <a:t>class</a:t>
            </a:r>
            <a:r>
              <a:rPr lang="pl-PL" sz="1800" dirty="0">
                <a:solidFill>
                  <a:srgbClr val="000000"/>
                </a:solidFill>
                <a:highlight>
                  <a:srgbClr val="FFFFFF"/>
                </a:highlight>
                <a:latin typeface="Consolas" panose="020B0609020204030204" pitchFamily="49" charset="0"/>
              </a:rPr>
              <a:t> </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&gt;</a:t>
            </a:r>
          </a:p>
          <a:p>
            <a:pPr marL="0" indent="0">
              <a:buNone/>
            </a:pPr>
            <a:r>
              <a:rPr lang="en-US" sz="1800" dirty="0">
                <a:solidFill>
                  <a:srgbClr val="0000FF"/>
                </a:solidFill>
                <a:highlight>
                  <a:srgbClr val="FFFFFF"/>
                </a:highlight>
                <a:latin typeface="Consolas" panose="020B0609020204030204" pitchFamily="49" charset="0"/>
              </a:rPr>
              <a:t>void</a:t>
            </a:r>
            <a:r>
              <a:rPr lang="en-US" sz="1800" dirty="0">
                <a:solidFill>
                  <a:srgbClr val="000000"/>
                </a:solidFill>
                <a:highlight>
                  <a:srgbClr val="FFFFFF"/>
                </a:highlight>
                <a:latin typeface="Consolas" panose="020B0609020204030204" pitchFamily="49" charset="0"/>
              </a:rPr>
              <a:t> </a:t>
            </a:r>
            <a:r>
              <a:rPr lang="en-US" sz="1800" dirty="0" err="1">
                <a:solidFill>
                  <a:srgbClr val="000000"/>
                </a:solidFill>
                <a:highlight>
                  <a:srgbClr val="FFFFFF"/>
                </a:highlight>
                <a:latin typeface="Consolas" panose="020B0609020204030204" pitchFamily="49" charset="0"/>
              </a:rPr>
              <a:t>increm</a:t>
            </a:r>
            <a:r>
              <a:rPr lang="en-US" sz="1800" dirty="0">
                <a:solidFill>
                  <a:srgbClr val="000000"/>
                </a:solidFill>
                <a:highlight>
                  <a:srgbClr val="FFFFFF"/>
                </a:highlight>
                <a:latin typeface="Consolas" panose="020B0609020204030204" pitchFamily="49" charset="0"/>
              </a:rPr>
              <a:t>(</a:t>
            </a:r>
            <a:r>
              <a:rPr lang="en-US" sz="1800" dirty="0">
                <a:solidFill>
                  <a:srgbClr val="2B91AF"/>
                </a:solidFill>
                <a:highlight>
                  <a:srgbClr val="FFFFFF"/>
                </a:highlight>
                <a:latin typeface="Consolas" panose="020B0609020204030204" pitchFamily="49" charset="0"/>
              </a:rPr>
              <a:t>t</a:t>
            </a:r>
            <a:r>
              <a:rPr lang="en-US" sz="1800" dirty="0">
                <a:solidFill>
                  <a:srgbClr val="000000"/>
                </a:solidFill>
                <a:highlight>
                  <a:srgbClr val="FFFFFF"/>
                </a:highlight>
                <a:latin typeface="Consolas" panose="020B0609020204030204" pitchFamily="49" charset="0"/>
              </a:rPr>
              <a:t> &amp;</a:t>
            </a:r>
            <a:r>
              <a:rPr lang="en-US" sz="1800" dirty="0" err="1">
                <a:solidFill>
                  <a:srgbClr val="808080"/>
                </a:solidFill>
                <a:highlight>
                  <a:srgbClr val="FFFFFF"/>
                </a:highlight>
                <a:latin typeface="Consolas" panose="020B0609020204030204" pitchFamily="49" charset="0"/>
              </a:rPr>
              <a:t>i</a:t>
            </a:r>
            <a:r>
              <a:rPr lang="en-US" sz="1800" dirty="0">
                <a:solidFill>
                  <a:srgbClr val="000000"/>
                </a:solidFill>
                <a:highlight>
                  <a:srgbClr val="FFFFFF"/>
                </a:highlight>
                <a:latin typeface="Consolas" panose="020B0609020204030204" pitchFamily="49" charset="0"/>
              </a:rPr>
              <a:t>, </a:t>
            </a:r>
            <a:r>
              <a:rPr lang="en-US" sz="1800" dirty="0">
                <a:solidFill>
                  <a:srgbClr val="0000FF"/>
                </a:solidFill>
                <a:highlight>
                  <a:srgbClr val="FFFFFF"/>
                </a:highlight>
                <a:latin typeface="Consolas" panose="020B0609020204030204" pitchFamily="49" charset="0"/>
              </a:rPr>
              <a:t>double</a:t>
            </a:r>
            <a:r>
              <a:rPr lang="en-US" sz="1800" dirty="0">
                <a:solidFill>
                  <a:srgbClr val="000000"/>
                </a:solidFill>
                <a:highlight>
                  <a:srgbClr val="FFFFFF"/>
                </a:highlight>
                <a:latin typeface="Consolas" panose="020B0609020204030204" pitchFamily="49" charset="0"/>
              </a:rPr>
              <a:t> </a:t>
            </a:r>
            <a:r>
              <a:rPr lang="en-US" sz="1800" dirty="0">
                <a:solidFill>
                  <a:srgbClr val="808080"/>
                </a:solidFill>
                <a:highlight>
                  <a:srgbClr val="FFFFFF"/>
                </a:highlight>
                <a:latin typeface="Consolas" panose="020B0609020204030204" pitchFamily="49" charset="0"/>
              </a:rPr>
              <a:t>d</a:t>
            </a:r>
            <a:r>
              <a:rPr lang="en-US" sz="1800" dirty="0">
                <a:solidFill>
                  <a:srgbClr val="000000"/>
                </a:solidFill>
                <a:highlight>
                  <a:srgbClr val="FFFFFF"/>
                </a:highlight>
                <a:latin typeface="Consolas" panose="020B0609020204030204" pitchFamily="49" charset="0"/>
              </a:rPr>
              <a:t>)</a:t>
            </a:r>
            <a:r>
              <a:rPr lang="en-US" sz="1800" dirty="0">
                <a:solidFill>
                  <a:srgbClr val="008000"/>
                </a:solidFill>
                <a:highlight>
                  <a:srgbClr val="FFFFFF"/>
                </a:highlight>
                <a:latin typeface="Consolas" panose="020B0609020204030204" pitchFamily="49" charset="0"/>
              </a:rPr>
              <a:t>// will work for any numerical types </a:t>
            </a:r>
            <a:endParaRPr lang="en-US" sz="1800" dirty="0">
              <a:solidFill>
                <a:srgbClr val="000000"/>
              </a:solidFill>
              <a:highlight>
                <a:srgbClr val="FFFFFF"/>
              </a:highlight>
              <a:latin typeface="Consolas" panose="020B0609020204030204" pitchFamily="49" charset="0"/>
            </a:endParaRPr>
          </a:p>
          <a:p>
            <a:pPr marL="0" indent="0">
              <a:buNone/>
            </a:pPr>
            <a:r>
              <a:rPr lang="pl-PL" sz="1800" dirty="0">
                <a:solidFill>
                  <a:srgbClr val="000000"/>
                </a:solidFill>
                <a:highlight>
                  <a:srgbClr val="FFFFFF"/>
                </a:highlight>
                <a:latin typeface="Consolas" panose="020B0609020204030204" pitchFamily="49" charset="0"/>
              </a:rPr>
              <a:t>{            </a:t>
            </a:r>
            <a:r>
              <a:rPr lang="pl-PL" sz="1800" dirty="0" smtClean="0">
                <a:solidFill>
                  <a:srgbClr val="000000"/>
                </a:solidFill>
                <a:highlight>
                  <a:srgbClr val="FFFFFF"/>
                </a:highlight>
                <a:latin typeface="Consolas" panose="020B0609020204030204" pitchFamily="49" charset="0"/>
              </a:rPr>
              <a:t>              </a:t>
            </a:r>
            <a:r>
              <a:rPr lang="pl-PL" sz="1800" dirty="0" smtClean="0">
                <a:solidFill>
                  <a:srgbClr val="008000"/>
                </a:solidFill>
                <a:highlight>
                  <a:srgbClr val="FFFFFF"/>
                </a:highlight>
                <a:latin typeface="Consolas" panose="020B0609020204030204" pitchFamily="49" charset="0"/>
              </a:rPr>
              <a:t>// </a:t>
            </a:r>
            <a:r>
              <a:rPr lang="pl-PL" sz="1800" dirty="0">
                <a:solidFill>
                  <a:srgbClr val="008000"/>
                </a:solidFill>
                <a:highlight>
                  <a:srgbClr val="FFFFFF"/>
                </a:highlight>
                <a:latin typeface="Consolas" panose="020B0609020204030204" pitchFamily="49" charset="0"/>
              </a:rPr>
              <a:t>but </a:t>
            </a:r>
            <a:r>
              <a:rPr lang="pl-PL" sz="1800" dirty="0" err="1">
                <a:solidFill>
                  <a:srgbClr val="008000"/>
                </a:solidFill>
                <a:highlight>
                  <a:srgbClr val="FFFFFF"/>
                </a:highlight>
                <a:latin typeface="Consolas" panose="020B0609020204030204" pitchFamily="49" charset="0"/>
              </a:rPr>
              <a:t>calling</a:t>
            </a:r>
            <a:r>
              <a:rPr lang="pl-PL" sz="1800" dirty="0">
                <a:solidFill>
                  <a:srgbClr val="008000"/>
                </a:solidFill>
                <a:highlight>
                  <a:srgbClr val="FFFFFF"/>
                </a:highlight>
                <a:latin typeface="Consolas" panose="020B0609020204030204" pitchFamily="49" charset="0"/>
              </a:rPr>
              <a:t> </a:t>
            </a:r>
            <a:r>
              <a:rPr lang="pl-PL" sz="1800" dirty="0" err="1">
                <a:solidFill>
                  <a:srgbClr val="008000"/>
                </a:solidFill>
                <a:highlight>
                  <a:srgbClr val="FFFFFF"/>
                </a:highlight>
                <a:latin typeface="Consolas" panose="020B0609020204030204" pitchFamily="49" charset="0"/>
              </a:rPr>
              <a:t>increm</a:t>
            </a:r>
            <a:r>
              <a:rPr lang="pl-PL" sz="1800" dirty="0">
                <a:solidFill>
                  <a:srgbClr val="008000"/>
                </a:solidFill>
                <a:highlight>
                  <a:srgbClr val="FFFFFF"/>
                </a:highlight>
                <a:latin typeface="Consolas" panose="020B0609020204030204" pitchFamily="49" charset="0"/>
              </a:rPr>
              <a:t>(1, 1)</a:t>
            </a:r>
            <a:endParaRPr lang="pl-PL" sz="1800" dirty="0">
              <a:solidFill>
                <a:srgbClr val="000000"/>
              </a:solidFill>
              <a:highlight>
                <a:srgbClr val="FFFFFF"/>
              </a:highlight>
              <a:latin typeface="Consolas" panose="020B0609020204030204" pitchFamily="49" charset="0"/>
            </a:endParaRPr>
          </a:p>
          <a:p>
            <a:pPr marL="0" indent="0">
              <a:buNone/>
            </a:pPr>
            <a:r>
              <a:rPr lang="pl-PL" sz="1800" dirty="0">
                <a:solidFill>
                  <a:srgbClr val="000000"/>
                </a:solidFill>
                <a:highlight>
                  <a:srgbClr val="FFFFFF"/>
                </a:highlight>
                <a:latin typeface="Consolas" panose="020B0609020204030204" pitchFamily="49" charset="0"/>
              </a:rPr>
              <a:t>    </a:t>
            </a:r>
            <a:r>
              <a:rPr lang="pl-PL" sz="1800" dirty="0">
                <a:solidFill>
                  <a:srgbClr val="808080"/>
                </a:solidFill>
                <a:highlight>
                  <a:srgbClr val="FFFFFF"/>
                </a:highlight>
                <a:latin typeface="Consolas" panose="020B0609020204030204" pitchFamily="49" charset="0"/>
              </a:rPr>
              <a:t>i</a:t>
            </a:r>
            <a:r>
              <a:rPr lang="pl-PL" sz="1800" dirty="0">
                <a:solidFill>
                  <a:srgbClr val="000000"/>
                </a:solidFill>
                <a:highlight>
                  <a:srgbClr val="FFFFFF"/>
                </a:highlight>
                <a:latin typeface="Consolas" panose="020B0609020204030204" pitchFamily="49" charset="0"/>
              </a:rPr>
              <a:t> += </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a:t>
            </a:r>
            <a:r>
              <a:rPr lang="pl-PL" sz="1800" dirty="0">
                <a:solidFill>
                  <a:srgbClr val="808080"/>
                </a:solidFill>
                <a:highlight>
                  <a:srgbClr val="FFFFFF"/>
                </a:highlight>
                <a:latin typeface="Consolas" panose="020B0609020204030204" pitchFamily="49" charset="0"/>
              </a:rPr>
              <a:t>d</a:t>
            </a:r>
            <a:r>
              <a:rPr lang="pl-PL" sz="1800" dirty="0">
                <a:solidFill>
                  <a:srgbClr val="000000"/>
                </a:solidFill>
                <a:highlight>
                  <a:srgbClr val="FFFFFF"/>
                </a:highlight>
                <a:latin typeface="Consolas" panose="020B0609020204030204" pitchFamily="49" charset="0"/>
              </a:rPr>
              <a:t>);        </a:t>
            </a:r>
            <a:r>
              <a:rPr lang="pl-PL" sz="1800" dirty="0" smtClean="0">
                <a:solidFill>
                  <a:srgbClr val="000000"/>
                </a:solidFill>
                <a:highlight>
                  <a:srgbClr val="FFFFFF"/>
                </a:highlight>
                <a:latin typeface="Consolas" panose="020B0609020204030204" pitchFamily="49" charset="0"/>
              </a:rPr>
              <a:t>     </a:t>
            </a:r>
            <a:r>
              <a:rPr lang="pl-PL" sz="1800" dirty="0" smtClean="0">
                <a:solidFill>
                  <a:srgbClr val="008000"/>
                </a:solidFill>
                <a:highlight>
                  <a:srgbClr val="FFFFFF"/>
                </a:highlight>
                <a:latin typeface="Consolas" panose="020B0609020204030204" pitchFamily="49" charset="0"/>
              </a:rPr>
              <a:t>// </a:t>
            </a:r>
            <a:r>
              <a:rPr lang="pl-PL" sz="1800" dirty="0" err="1">
                <a:solidFill>
                  <a:srgbClr val="008000"/>
                </a:solidFill>
                <a:highlight>
                  <a:srgbClr val="FFFFFF"/>
                </a:highlight>
                <a:latin typeface="Consolas" panose="020B0609020204030204" pitchFamily="49" charset="0"/>
              </a:rPr>
              <a:t>will</a:t>
            </a:r>
            <a:r>
              <a:rPr lang="pl-PL" sz="1800" dirty="0">
                <a:solidFill>
                  <a:srgbClr val="008000"/>
                </a:solidFill>
                <a:highlight>
                  <a:srgbClr val="FFFFFF"/>
                </a:highlight>
                <a:latin typeface="Consolas" panose="020B0609020204030204" pitchFamily="49" charset="0"/>
              </a:rPr>
              <a:t> </a:t>
            </a:r>
            <a:r>
              <a:rPr lang="pl-PL" sz="1800" dirty="0" err="1">
                <a:solidFill>
                  <a:srgbClr val="008000"/>
                </a:solidFill>
                <a:highlight>
                  <a:srgbClr val="FFFFFF"/>
                </a:highlight>
                <a:latin typeface="Consolas" panose="020B0609020204030204" pitchFamily="49" charset="0"/>
              </a:rPr>
              <a:t>cause</a:t>
            </a:r>
            <a:r>
              <a:rPr lang="pl-PL" sz="1800" dirty="0">
                <a:solidFill>
                  <a:srgbClr val="008000"/>
                </a:solidFill>
                <a:highlight>
                  <a:srgbClr val="FFFFFF"/>
                </a:highlight>
                <a:latin typeface="Consolas" panose="020B0609020204030204" pitchFamily="49" charset="0"/>
              </a:rPr>
              <a:t> 2 automatic </a:t>
            </a:r>
            <a:r>
              <a:rPr lang="pl-PL" sz="1800" dirty="0" err="1">
                <a:solidFill>
                  <a:srgbClr val="008000"/>
                </a:solidFill>
                <a:highlight>
                  <a:srgbClr val="FFFFFF"/>
                </a:highlight>
                <a:latin typeface="Consolas" panose="020B0609020204030204" pitchFamily="49" charset="0"/>
              </a:rPr>
              <a:t>conversions</a:t>
            </a:r>
            <a:endParaRPr lang="pl-PL" sz="1800" dirty="0">
              <a:solidFill>
                <a:srgbClr val="000000"/>
              </a:solidFill>
              <a:highlight>
                <a:srgbClr val="FFFFFF"/>
              </a:highlight>
              <a:latin typeface="Consolas" panose="020B0609020204030204" pitchFamily="49" charset="0"/>
            </a:endParaRPr>
          </a:p>
          <a:p>
            <a:pPr marL="0" indent="0">
              <a:buNone/>
            </a:pPr>
            <a:r>
              <a:rPr lang="pl-PL" sz="1800" dirty="0">
                <a:solidFill>
                  <a:srgbClr val="000000"/>
                </a:solidFill>
                <a:highlight>
                  <a:srgbClr val="FFFFFF"/>
                </a:highlight>
                <a:latin typeface="Consolas" panose="020B0609020204030204" pitchFamily="49" charset="0"/>
              </a:rPr>
              <a:t>};            </a:t>
            </a:r>
            <a:r>
              <a:rPr lang="pl-PL" sz="1800" dirty="0" smtClean="0">
                <a:solidFill>
                  <a:srgbClr val="000000"/>
                </a:solidFill>
                <a:highlight>
                  <a:srgbClr val="FFFFFF"/>
                </a:highlight>
                <a:latin typeface="Consolas" panose="020B0609020204030204" pitchFamily="49" charset="0"/>
              </a:rPr>
              <a:t>             </a:t>
            </a:r>
            <a:r>
              <a:rPr lang="pl-PL" sz="1800" dirty="0" smtClean="0">
                <a:solidFill>
                  <a:srgbClr val="008000"/>
                </a:solidFill>
                <a:highlight>
                  <a:srgbClr val="FFFFFF"/>
                </a:highlight>
                <a:latin typeface="Consolas" panose="020B0609020204030204" pitchFamily="49" charset="0"/>
              </a:rPr>
              <a:t>// </a:t>
            </a:r>
            <a:r>
              <a:rPr lang="pl-PL" sz="1800" dirty="0">
                <a:solidFill>
                  <a:srgbClr val="008000"/>
                </a:solidFill>
                <a:highlight>
                  <a:srgbClr val="FFFFFF"/>
                </a:highlight>
                <a:latin typeface="Consolas" panose="020B0609020204030204" pitchFamily="49" charset="0"/>
              </a:rPr>
              <a:t>waste of </a:t>
            </a:r>
            <a:r>
              <a:rPr lang="pl-PL" sz="1800" dirty="0" err="1">
                <a:solidFill>
                  <a:srgbClr val="008000"/>
                </a:solidFill>
                <a:highlight>
                  <a:srgbClr val="FFFFFF"/>
                </a:highlight>
                <a:latin typeface="Consolas" panose="020B0609020204030204" pitchFamily="49" charset="0"/>
              </a:rPr>
              <a:t>time</a:t>
            </a:r>
            <a:endParaRPr lang="pl-PL" sz="1800" dirty="0">
              <a:solidFill>
                <a:srgbClr val="000000"/>
              </a:solidFill>
              <a:highlight>
                <a:srgbClr val="FFFFFF"/>
              </a:highlight>
              <a:latin typeface="Consolas" panose="020B0609020204030204" pitchFamily="49" charset="0"/>
            </a:endParaRPr>
          </a:p>
          <a:p>
            <a:pPr marL="0" indent="0">
              <a:buNone/>
            </a:pPr>
            <a:endParaRPr lang="pl-PL" sz="1800" dirty="0">
              <a:solidFill>
                <a:srgbClr val="000000"/>
              </a:solidFill>
              <a:highlight>
                <a:srgbClr val="FFFFFF"/>
              </a:highlight>
              <a:latin typeface="Consolas" panose="020B0609020204030204" pitchFamily="49" charset="0"/>
            </a:endParaRPr>
          </a:p>
          <a:p>
            <a:pPr marL="0" indent="0">
              <a:buNone/>
            </a:pPr>
            <a:r>
              <a:rPr lang="en-US" sz="1800" dirty="0">
                <a:solidFill>
                  <a:srgbClr val="0000FF"/>
                </a:solidFill>
                <a:highlight>
                  <a:srgbClr val="FFFFFF"/>
                </a:highlight>
                <a:latin typeface="Consolas" panose="020B0609020204030204" pitchFamily="49" charset="0"/>
              </a:rPr>
              <a:t>template</a:t>
            </a:r>
            <a:r>
              <a:rPr lang="en-US" sz="1800" dirty="0">
                <a:solidFill>
                  <a:srgbClr val="000000"/>
                </a:solidFill>
                <a:highlight>
                  <a:srgbClr val="FFFFFF"/>
                </a:highlight>
                <a:latin typeface="Consolas" panose="020B0609020204030204" pitchFamily="49" charset="0"/>
              </a:rPr>
              <a:t> &lt;</a:t>
            </a:r>
            <a:r>
              <a:rPr lang="en-US" sz="1800" dirty="0">
                <a:solidFill>
                  <a:srgbClr val="0000FF"/>
                </a:solidFill>
                <a:highlight>
                  <a:srgbClr val="FFFFFF"/>
                </a:highlight>
                <a:latin typeface="Consolas" panose="020B0609020204030204" pitchFamily="49" charset="0"/>
              </a:rPr>
              <a:t>class</a:t>
            </a:r>
            <a:r>
              <a:rPr lang="en-US" sz="1800" dirty="0">
                <a:solidFill>
                  <a:srgbClr val="000000"/>
                </a:solidFill>
                <a:highlight>
                  <a:srgbClr val="FFFFFF"/>
                </a:highlight>
                <a:latin typeface="Consolas" panose="020B0609020204030204" pitchFamily="49" charset="0"/>
              </a:rPr>
              <a:t> </a:t>
            </a:r>
            <a:r>
              <a:rPr lang="en-US" sz="1800" dirty="0">
                <a:solidFill>
                  <a:srgbClr val="2B91AF"/>
                </a:solidFill>
                <a:highlight>
                  <a:srgbClr val="FFFFFF"/>
                </a:highlight>
                <a:latin typeface="Consolas" panose="020B0609020204030204" pitchFamily="49" charset="0"/>
              </a:rPr>
              <a:t>t</a:t>
            </a:r>
            <a:r>
              <a:rPr lang="en-US" sz="1800" dirty="0">
                <a:solidFill>
                  <a:srgbClr val="000000"/>
                </a:solidFill>
                <a:highlight>
                  <a:srgbClr val="FFFFFF"/>
                </a:highlight>
                <a:latin typeface="Consolas" panose="020B0609020204030204" pitchFamily="49" charset="0"/>
              </a:rPr>
              <a:t>, </a:t>
            </a:r>
            <a:r>
              <a:rPr lang="en-US" sz="1800" dirty="0">
                <a:solidFill>
                  <a:srgbClr val="0000FF"/>
                </a:solidFill>
                <a:highlight>
                  <a:srgbClr val="FFFFFF"/>
                </a:highlight>
                <a:latin typeface="Consolas" panose="020B0609020204030204" pitchFamily="49" charset="0"/>
              </a:rPr>
              <a:t>class</a:t>
            </a:r>
            <a:r>
              <a:rPr lang="en-US" sz="1800" dirty="0">
                <a:solidFill>
                  <a:srgbClr val="000000"/>
                </a:solidFill>
                <a:highlight>
                  <a:srgbClr val="FFFFFF"/>
                </a:highlight>
                <a:latin typeface="Consolas" panose="020B0609020204030204" pitchFamily="49" charset="0"/>
              </a:rPr>
              <a:t> </a:t>
            </a:r>
            <a:r>
              <a:rPr lang="en-US" sz="1800" dirty="0">
                <a:solidFill>
                  <a:srgbClr val="2B91AF"/>
                </a:solidFill>
                <a:highlight>
                  <a:srgbClr val="FFFFFF"/>
                </a:highlight>
                <a:latin typeface="Consolas" panose="020B0609020204030204" pitchFamily="49" charset="0"/>
              </a:rPr>
              <a:t>d</a:t>
            </a:r>
            <a:r>
              <a:rPr lang="en-US" sz="1800" dirty="0">
                <a:solidFill>
                  <a:srgbClr val="000000"/>
                </a:solidFill>
                <a:highlight>
                  <a:srgbClr val="FFFFFF"/>
                </a:highlight>
                <a:latin typeface="Consolas" panose="020B0609020204030204" pitchFamily="49" charset="0"/>
              </a:rPr>
              <a:t>&gt;</a:t>
            </a:r>
          </a:p>
          <a:p>
            <a:pPr marL="0" indent="0">
              <a:buNone/>
            </a:pPr>
            <a:r>
              <a:rPr lang="pl-PL" sz="1800" dirty="0" err="1">
                <a:solidFill>
                  <a:srgbClr val="0000FF"/>
                </a:solidFill>
                <a:highlight>
                  <a:srgbClr val="FFFFFF"/>
                </a:highlight>
                <a:latin typeface="Consolas" panose="020B0609020204030204" pitchFamily="49" charset="0"/>
              </a:rPr>
              <a:t>void</a:t>
            </a:r>
            <a:r>
              <a:rPr lang="pl-PL" sz="1800" dirty="0">
                <a:solidFill>
                  <a:srgbClr val="000000"/>
                </a:solidFill>
                <a:highlight>
                  <a:srgbClr val="FFFFFF"/>
                </a:highlight>
                <a:latin typeface="Consolas" panose="020B0609020204030204" pitchFamily="49" charset="0"/>
              </a:rPr>
              <a:t> </a:t>
            </a:r>
            <a:r>
              <a:rPr lang="pl-PL" sz="1800" dirty="0" err="1">
                <a:solidFill>
                  <a:srgbClr val="000000"/>
                </a:solidFill>
                <a:highlight>
                  <a:srgbClr val="FFFFFF"/>
                </a:highlight>
                <a:latin typeface="Consolas" panose="020B0609020204030204" pitchFamily="49" charset="0"/>
              </a:rPr>
              <a:t>increm_optimised</a:t>
            </a:r>
            <a:r>
              <a:rPr lang="pl-PL" sz="1800" dirty="0">
                <a:solidFill>
                  <a:srgbClr val="000000"/>
                </a:solidFill>
                <a:highlight>
                  <a:srgbClr val="FFFFFF"/>
                </a:highlight>
                <a:latin typeface="Consolas" panose="020B0609020204030204" pitchFamily="49" charset="0"/>
              </a:rPr>
              <a:t>(</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 &amp;</a:t>
            </a:r>
            <a:r>
              <a:rPr lang="pl-PL" sz="1800" dirty="0">
                <a:solidFill>
                  <a:srgbClr val="808080"/>
                </a:solidFill>
                <a:highlight>
                  <a:srgbClr val="FFFFFF"/>
                </a:highlight>
                <a:latin typeface="Consolas" panose="020B0609020204030204" pitchFamily="49" charset="0"/>
              </a:rPr>
              <a:t>i</a:t>
            </a:r>
            <a:r>
              <a:rPr lang="pl-PL" sz="1800" dirty="0">
                <a:solidFill>
                  <a:srgbClr val="000000"/>
                </a:solidFill>
                <a:highlight>
                  <a:srgbClr val="FFFFFF"/>
                </a:highlight>
                <a:latin typeface="Consolas" panose="020B0609020204030204" pitchFamily="49" charset="0"/>
              </a:rPr>
              <a:t>, </a:t>
            </a:r>
            <a:r>
              <a:rPr lang="pl-PL" sz="1800" dirty="0" err="1">
                <a:solidFill>
                  <a:srgbClr val="0000FF"/>
                </a:solidFill>
                <a:highlight>
                  <a:srgbClr val="FFFFFF"/>
                </a:highlight>
                <a:latin typeface="Consolas" panose="020B0609020204030204" pitchFamily="49" charset="0"/>
              </a:rPr>
              <a:t>const</a:t>
            </a:r>
            <a:r>
              <a:rPr lang="pl-PL" sz="1800" dirty="0">
                <a:solidFill>
                  <a:srgbClr val="000000"/>
                </a:solidFill>
                <a:highlight>
                  <a:srgbClr val="FFFFFF"/>
                </a:highlight>
                <a:latin typeface="Consolas" panose="020B0609020204030204" pitchFamily="49" charset="0"/>
              </a:rPr>
              <a:t> </a:t>
            </a:r>
            <a:r>
              <a:rPr lang="pl-PL" sz="1800" dirty="0">
                <a:solidFill>
                  <a:srgbClr val="2B91AF"/>
                </a:solidFill>
                <a:highlight>
                  <a:srgbClr val="FFFFFF"/>
                </a:highlight>
                <a:latin typeface="Consolas" panose="020B0609020204030204" pitchFamily="49" charset="0"/>
              </a:rPr>
              <a:t>d</a:t>
            </a:r>
            <a:r>
              <a:rPr lang="pl-PL" sz="1800" dirty="0">
                <a:solidFill>
                  <a:srgbClr val="000000"/>
                </a:solidFill>
                <a:highlight>
                  <a:srgbClr val="FFFFFF"/>
                </a:highlight>
                <a:latin typeface="Consolas" panose="020B0609020204030204" pitchFamily="49" charset="0"/>
              </a:rPr>
              <a:t> </a:t>
            </a:r>
            <a:r>
              <a:rPr lang="pl-PL" sz="1800" dirty="0">
                <a:solidFill>
                  <a:srgbClr val="808080"/>
                </a:solidFill>
                <a:highlight>
                  <a:srgbClr val="FFFFFF"/>
                </a:highlight>
                <a:latin typeface="Consolas" panose="020B0609020204030204" pitchFamily="49" charset="0"/>
              </a:rPr>
              <a:t>delta</a:t>
            </a:r>
            <a:r>
              <a:rPr lang="pl-PL" sz="1800" dirty="0">
                <a:solidFill>
                  <a:srgbClr val="000000"/>
                </a:solidFill>
                <a:highlight>
                  <a:srgbClr val="FFFFFF"/>
                </a:highlight>
                <a:latin typeface="Consolas" panose="020B0609020204030204" pitchFamily="49" charset="0"/>
              </a:rPr>
              <a:t>) </a:t>
            </a:r>
            <a:r>
              <a:rPr lang="pl-PL" sz="1800" dirty="0">
                <a:solidFill>
                  <a:srgbClr val="008000"/>
                </a:solidFill>
                <a:highlight>
                  <a:srgbClr val="FFFFFF"/>
                </a:highlight>
                <a:latin typeface="Consolas" panose="020B0609020204030204" pitchFamily="49" charset="0"/>
              </a:rPr>
              <a:t>// </a:t>
            </a:r>
            <a:r>
              <a:rPr lang="pl-PL" sz="1800" dirty="0" err="1">
                <a:solidFill>
                  <a:srgbClr val="008000"/>
                </a:solidFill>
                <a:highlight>
                  <a:srgbClr val="FFFFFF"/>
                </a:highlight>
                <a:latin typeface="Consolas" panose="020B0609020204030204" pitchFamily="49" charset="0"/>
              </a:rPr>
              <a:t>const</a:t>
            </a:r>
            <a:r>
              <a:rPr lang="pl-PL" sz="1800" dirty="0">
                <a:solidFill>
                  <a:srgbClr val="008000"/>
                </a:solidFill>
                <a:highlight>
                  <a:srgbClr val="FFFFFF"/>
                </a:highlight>
                <a:latin typeface="Consolas" panose="020B0609020204030204" pitchFamily="49" charset="0"/>
              </a:rPr>
              <a:t> </a:t>
            </a:r>
            <a:r>
              <a:rPr lang="pl-PL" sz="1800" dirty="0" err="1">
                <a:solidFill>
                  <a:srgbClr val="008000"/>
                </a:solidFill>
                <a:highlight>
                  <a:srgbClr val="FFFFFF"/>
                </a:highlight>
                <a:latin typeface="Consolas" panose="020B0609020204030204" pitchFamily="49" charset="0"/>
              </a:rPr>
              <a:t>will</a:t>
            </a:r>
            <a:r>
              <a:rPr lang="pl-PL" sz="1800" dirty="0">
                <a:solidFill>
                  <a:srgbClr val="008000"/>
                </a:solidFill>
                <a:highlight>
                  <a:srgbClr val="FFFFFF"/>
                </a:highlight>
                <a:latin typeface="Consolas" panose="020B0609020204030204" pitchFamily="49" charset="0"/>
              </a:rPr>
              <a:t> </a:t>
            </a:r>
            <a:r>
              <a:rPr lang="pl-PL" sz="1800" dirty="0" smtClean="0">
                <a:solidFill>
                  <a:srgbClr val="008000"/>
                </a:solidFill>
                <a:highlight>
                  <a:srgbClr val="FFFFFF"/>
                </a:highlight>
                <a:latin typeface="Consolas" panose="020B0609020204030204" pitchFamily="49" charset="0"/>
              </a:rPr>
              <a:t>not </a:t>
            </a:r>
            <a:r>
              <a:rPr lang="pl-PL" sz="1800" dirty="0" err="1">
                <a:solidFill>
                  <a:srgbClr val="008000"/>
                </a:solidFill>
                <a:highlight>
                  <a:srgbClr val="FFFFFF"/>
                </a:highlight>
                <a:latin typeface="Consolas" panose="020B0609020204030204" pitchFamily="49" charset="0"/>
              </a:rPr>
              <a:t>harm</a:t>
            </a:r>
            <a:endParaRPr lang="pl-PL" sz="1800" dirty="0">
              <a:solidFill>
                <a:srgbClr val="000000"/>
              </a:solidFill>
              <a:highlight>
                <a:srgbClr val="FFFFFF"/>
              </a:highlight>
              <a:latin typeface="Consolas" panose="020B0609020204030204" pitchFamily="49" charset="0"/>
            </a:endParaRPr>
          </a:p>
          <a:p>
            <a:pPr marL="0" indent="0">
              <a:buNone/>
            </a:pPr>
            <a:r>
              <a:rPr lang="pl-PL" sz="1800" dirty="0">
                <a:solidFill>
                  <a:srgbClr val="000000"/>
                </a:solidFill>
                <a:highlight>
                  <a:srgbClr val="FFFFFF"/>
                </a:highlight>
                <a:latin typeface="Consolas" panose="020B0609020204030204" pitchFamily="49" charset="0"/>
              </a:rPr>
              <a:t>{                    </a:t>
            </a:r>
            <a:r>
              <a:rPr lang="pl-PL" sz="1800" dirty="0" smtClean="0">
                <a:solidFill>
                  <a:srgbClr val="000000"/>
                </a:solidFill>
                <a:highlight>
                  <a:srgbClr val="FFFFFF"/>
                </a:highlight>
                <a:latin typeface="Consolas" panose="020B0609020204030204" pitchFamily="49" charset="0"/>
              </a:rPr>
              <a:t>                      </a:t>
            </a:r>
            <a:r>
              <a:rPr lang="pl-PL" sz="1800" dirty="0" smtClean="0">
                <a:solidFill>
                  <a:srgbClr val="008000"/>
                </a:solidFill>
                <a:highlight>
                  <a:srgbClr val="FFFFFF"/>
                </a:highlight>
                <a:latin typeface="Consolas" panose="020B0609020204030204" pitchFamily="49" charset="0"/>
              </a:rPr>
              <a:t>// </a:t>
            </a:r>
            <a:r>
              <a:rPr lang="pl-PL" sz="1800" dirty="0">
                <a:solidFill>
                  <a:srgbClr val="008000"/>
                </a:solidFill>
                <a:highlight>
                  <a:srgbClr val="FFFFFF"/>
                </a:highlight>
                <a:latin typeface="Consolas" panose="020B0609020204030204" pitchFamily="49" charset="0"/>
              </a:rPr>
              <a:t>and </a:t>
            </a:r>
            <a:r>
              <a:rPr lang="pl-PL" sz="1800" dirty="0" err="1">
                <a:solidFill>
                  <a:srgbClr val="008000"/>
                </a:solidFill>
                <a:highlight>
                  <a:srgbClr val="FFFFFF"/>
                </a:highlight>
                <a:latin typeface="Consolas" panose="020B0609020204030204" pitchFamily="49" charset="0"/>
              </a:rPr>
              <a:t>may</a:t>
            </a:r>
            <a:r>
              <a:rPr lang="pl-PL" sz="1800" dirty="0">
                <a:solidFill>
                  <a:srgbClr val="008000"/>
                </a:solidFill>
                <a:highlight>
                  <a:srgbClr val="FFFFFF"/>
                </a:highlight>
                <a:latin typeface="Consolas" panose="020B0609020204030204" pitchFamily="49" charset="0"/>
              </a:rPr>
              <a:t> be </a:t>
            </a:r>
            <a:r>
              <a:rPr lang="pl-PL" sz="1800" dirty="0" err="1">
                <a:solidFill>
                  <a:srgbClr val="008000"/>
                </a:solidFill>
                <a:highlight>
                  <a:srgbClr val="FFFFFF"/>
                </a:highlight>
                <a:latin typeface="Consolas" panose="020B0609020204030204" pitchFamily="49" charset="0"/>
              </a:rPr>
              <a:t>useful</a:t>
            </a:r>
            <a:endParaRPr lang="pl-PL" sz="1800" dirty="0">
              <a:solidFill>
                <a:srgbClr val="000000"/>
              </a:solidFill>
              <a:highlight>
                <a:srgbClr val="FFFFFF"/>
              </a:highlight>
              <a:latin typeface="Consolas" panose="020B0609020204030204" pitchFamily="49" charset="0"/>
            </a:endParaRPr>
          </a:p>
          <a:p>
            <a:pPr marL="0" indent="0">
              <a:buNone/>
            </a:pPr>
            <a:r>
              <a:rPr lang="pl-PL" sz="1800" dirty="0">
                <a:solidFill>
                  <a:srgbClr val="000000"/>
                </a:solidFill>
                <a:highlight>
                  <a:srgbClr val="FFFFFF"/>
                </a:highlight>
                <a:latin typeface="Consolas" panose="020B0609020204030204" pitchFamily="49" charset="0"/>
              </a:rPr>
              <a:t>    </a:t>
            </a:r>
            <a:r>
              <a:rPr lang="pl-PL" sz="1800" dirty="0">
                <a:solidFill>
                  <a:srgbClr val="808080"/>
                </a:solidFill>
                <a:highlight>
                  <a:srgbClr val="FFFFFF"/>
                </a:highlight>
                <a:latin typeface="Consolas" panose="020B0609020204030204" pitchFamily="49" charset="0"/>
              </a:rPr>
              <a:t>i</a:t>
            </a:r>
            <a:r>
              <a:rPr lang="pl-PL" sz="1800" dirty="0">
                <a:solidFill>
                  <a:srgbClr val="000000"/>
                </a:solidFill>
                <a:highlight>
                  <a:srgbClr val="FFFFFF"/>
                </a:highlight>
                <a:latin typeface="Consolas" panose="020B0609020204030204" pitchFamily="49" charset="0"/>
              </a:rPr>
              <a:t> += </a:t>
            </a:r>
            <a:r>
              <a:rPr lang="pl-PL" sz="1800" dirty="0">
                <a:solidFill>
                  <a:srgbClr val="2B91AF"/>
                </a:solidFill>
                <a:highlight>
                  <a:srgbClr val="FFFFFF"/>
                </a:highlight>
                <a:latin typeface="Consolas" panose="020B0609020204030204" pitchFamily="49" charset="0"/>
              </a:rPr>
              <a:t>t</a:t>
            </a:r>
            <a:r>
              <a:rPr lang="pl-PL" sz="1800" dirty="0">
                <a:solidFill>
                  <a:srgbClr val="000000"/>
                </a:solidFill>
                <a:highlight>
                  <a:srgbClr val="FFFFFF"/>
                </a:highlight>
                <a:latin typeface="Consolas" panose="020B0609020204030204" pitchFamily="49" charset="0"/>
              </a:rPr>
              <a:t>(</a:t>
            </a:r>
            <a:r>
              <a:rPr lang="pl-PL" sz="1800" dirty="0">
                <a:solidFill>
                  <a:srgbClr val="808080"/>
                </a:solidFill>
                <a:highlight>
                  <a:srgbClr val="FFFFFF"/>
                </a:highlight>
                <a:latin typeface="Consolas" panose="020B0609020204030204" pitchFamily="49" charset="0"/>
              </a:rPr>
              <a:t>delta</a:t>
            </a:r>
            <a:r>
              <a:rPr lang="pl-PL" sz="1800" dirty="0">
                <a:solidFill>
                  <a:srgbClr val="000000"/>
                </a:solidFill>
                <a:highlight>
                  <a:srgbClr val="FFFFFF"/>
                </a:highlight>
                <a:latin typeface="Consolas" panose="020B0609020204030204" pitchFamily="49" charset="0"/>
              </a:rPr>
              <a:t>);</a:t>
            </a:r>
          </a:p>
          <a:p>
            <a:pPr marL="0" indent="0">
              <a:buNone/>
            </a:pPr>
            <a:r>
              <a:rPr lang="pl-PL" sz="1800" dirty="0">
                <a:solidFill>
                  <a:srgbClr val="000000"/>
                </a:solidFill>
                <a:highlight>
                  <a:srgbClr val="FFFFFF"/>
                </a:highlight>
                <a:latin typeface="Consolas" panose="020B0609020204030204" pitchFamily="49" charset="0"/>
              </a:rPr>
              <a:t>};</a:t>
            </a:r>
          </a:p>
          <a:p>
            <a:endParaRPr lang="pl-PL" sz="1800" dirty="0">
              <a:solidFill>
                <a:srgbClr val="000000"/>
              </a:solidFill>
              <a:highlight>
                <a:srgbClr val="FFFFFF"/>
              </a:highlight>
              <a:latin typeface="Consolas" panose="020B0609020204030204" pitchFamily="49" charset="0"/>
            </a:endParaRPr>
          </a:p>
        </p:txBody>
      </p:sp>
    </p:spTree>
    <p:extLst>
      <p:ext uri="{BB962C8B-B14F-4D97-AF65-F5344CB8AC3E}">
        <p14:creationId xmlns:p14="http://schemas.microsoft.com/office/powerpoint/2010/main" val="936004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a:lstStyle/>
          <a:p>
            <a:r>
              <a:rPr lang="pl-PL" altLang="pl-PL" dirty="0" smtClean="0"/>
              <a:t>F</a:t>
            </a:r>
            <a:r>
              <a:rPr lang="en-GB" altLang="pl-PL" dirty="0" smtClean="0"/>
              <a:t>unction </a:t>
            </a:r>
            <a:r>
              <a:rPr lang="en-GB" altLang="pl-PL" dirty="0"/>
              <a:t>templates – example</a:t>
            </a:r>
          </a:p>
        </p:txBody>
      </p:sp>
      <p:sp>
        <p:nvSpPr>
          <p:cNvPr id="710659" name="Rectangle 3"/>
          <p:cNvSpPr>
            <a:spLocks noGrp="1" noChangeArrowheads="1"/>
          </p:cNvSpPr>
          <p:nvPr>
            <p:ph type="body" idx="1"/>
          </p:nvPr>
        </p:nvSpPr>
        <p:spPr/>
        <p:txBody>
          <a:bodyPr/>
          <a:lstStyle/>
          <a:p>
            <a:r>
              <a:rPr lang="en-GB" altLang="pl-PL" sz="2400" dirty="0"/>
              <a:t>Create a family of functions to increment the first argument by the second (both are numbers) </a:t>
            </a:r>
            <a:r>
              <a:rPr lang="en-GB" altLang="pl-PL" sz="2400" u="sng" dirty="0"/>
              <a:t>or</a:t>
            </a:r>
            <a:r>
              <a:rPr lang="en-GB" altLang="pl-PL" sz="2400" dirty="0"/>
              <a:t> by 1 if the second </a:t>
            </a:r>
            <a:r>
              <a:rPr lang="en-GB" altLang="pl-PL" sz="2400" dirty="0" err="1"/>
              <a:t>arg</a:t>
            </a:r>
            <a:r>
              <a:rPr lang="en-GB" altLang="pl-PL" sz="2400" dirty="0"/>
              <a:t> is not given.</a:t>
            </a:r>
          </a:p>
          <a:p>
            <a:pPr>
              <a:lnSpc>
                <a:spcPct val="80000"/>
              </a:lnSpc>
            </a:pPr>
            <a:endParaRPr lang="en-GB" altLang="pl-PL" sz="2400" dirty="0"/>
          </a:p>
          <a:p>
            <a:pPr>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 template &lt;class t, class d&gt;</a:t>
            </a:r>
          </a:p>
          <a:p>
            <a:pPr>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 void increm_1 (t &amp;</a:t>
            </a:r>
            <a:r>
              <a:rPr lang="en-GB" altLang="pl-PL" sz="1800" dirty="0" err="1">
                <a:solidFill>
                  <a:srgbClr val="008000"/>
                </a:solidFill>
                <a:highlight>
                  <a:srgbClr val="FFFFFF"/>
                </a:highlight>
                <a:latin typeface="Consolas" panose="020B0609020204030204" pitchFamily="49" charset="0"/>
              </a:rPr>
              <a:t>i</a:t>
            </a:r>
            <a:r>
              <a:rPr lang="en-GB" altLang="pl-PL" sz="1800" dirty="0">
                <a:solidFill>
                  <a:srgbClr val="008000"/>
                </a:solidFill>
                <a:highlight>
                  <a:srgbClr val="FFFFFF"/>
                </a:highlight>
                <a:latin typeface="Consolas" panose="020B0609020204030204" pitchFamily="49" charset="0"/>
              </a:rPr>
              <a:t>, </a:t>
            </a:r>
            <a:r>
              <a:rPr lang="en-GB" altLang="pl-PL" sz="1800" dirty="0" err="1">
                <a:solidFill>
                  <a:srgbClr val="008000"/>
                </a:solidFill>
                <a:highlight>
                  <a:srgbClr val="FFFFFF"/>
                </a:highlight>
                <a:latin typeface="Consolas" panose="020B0609020204030204" pitchFamily="49" charset="0"/>
              </a:rPr>
              <a:t>const</a:t>
            </a:r>
            <a:r>
              <a:rPr lang="en-GB" altLang="pl-PL" sz="1800" dirty="0">
                <a:solidFill>
                  <a:srgbClr val="008000"/>
                </a:solidFill>
                <a:highlight>
                  <a:srgbClr val="FFFFFF"/>
                </a:highlight>
                <a:latin typeface="Consolas" panose="020B0609020204030204" pitchFamily="49" charset="0"/>
              </a:rPr>
              <a:t> d delta=1)</a:t>
            </a:r>
          </a:p>
          <a:p>
            <a:pPr>
              <a:lnSpc>
                <a:spcPct val="80000"/>
              </a:lnSpc>
              <a:buFont typeface="Wingdings" panose="05000000000000000000" pitchFamily="2" charset="2"/>
              <a:buNone/>
            </a:pPr>
            <a:r>
              <a:rPr lang="en-GB" altLang="pl-PL" sz="1800" dirty="0">
                <a:solidFill>
                  <a:srgbClr val="008000"/>
                </a:solidFill>
                <a:highlight>
                  <a:srgbClr val="FFFFFF"/>
                </a:highlight>
                <a:latin typeface="Consolas" panose="020B0609020204030204" pitchFamily="49" charset="0"/>
              </a:rPr>
              <a:t>// …</a:t>
            </a:r>
          </a:p>
          <a:p>
            <a:pPr>
              <a:lnSpc>
                <a:spcPct val="80000"/>
              </a:lnSpc>
            </a:pPr>
            <a:endParaRPr lang="en-GB" altLang="pl-PL" sz="1800" dirty="0">
              <a:solidFill>
                <a:schemeClr val="folHlink"/>
              </a:solidFill>
            </a:endParaRPr>
          </a:p>
          <a:p>
            <a:pPr>
              <a:lnSpc>
                <a:spcPct val="80000"/>
              </a:lnSpc>
            </a:pPr>
            <a:r>
              <a:rPr lang="pl-PL" altLang="pl-PL" sz="2400" dirty="0" smtClean="0"/>
              <a:t>Not </a:t>
            </a:r>
            <a:r>
              <a:rPr lang="pl-PL" altLang="pl-PL" sz="2400" dirty="0" err="1" smtClean="0"/>
              <a:t>so</a:t>
            </a:r>
            <a:r>
              <a:rPr lang="pl-PL" altLang="pl-PL" sz="2400" dirty="0" smtClean="0"/>
              <a:t> fast …</a:t>
            </a:r>
            <a:r>
              <a:rPr lang="en-GB" altLang="pl-PL" sz="2400" dirty="0" smtClean="0"/>
              <a:t> </a:t>
            </a:r>
            <a:r>
              <a:rPr lang="pl-PL" altLang="pl-PL" sz="2400" dirty="0" smtClean="0"/>
              <a:t>a</a:t>
            </a:r>
            <a:r>
              <a:rPr lang="en-GB" altLang="pl-PL" sz="2400" dirty="0" smtClean="0"/>
              <a:t>t </a:t>
            </a:r>
            <a:r>
              <a:rPr lang="en-GB" altLang="pl-PL" sz="2400" dirty="0"/>
              <a:t>the </a:t>
            </a:r>
            <a:r>
              <a:rPr lang="en-GB" altLang="pl-PL" sz="2400" dirty="0" smtClean="0"/>
              <a:t>call</a:t>
            </a:r>
            <a:endParaRPr lang="pl-PL" altLang="pl-PL" sz="2400" dirty="0" smtClean="0"/>
          </a:p>
          <a:p>
            <a:pPr>
              <a:lnSpc>
                <a:spcPct val="80000"/>
              </a:lnSpc>
            </a:pPr>
            <a:endParaRPr lang="en-GB" altLang="pl-PL" sz="1800" dirty="0"/>
          </a:p>
          <a:p>
            <a:pPr>
              <a:lnSpc>
                <a:spcPct val="80000"/>
              </a:lnSpc>
              <a:buFont typeface="Wingdings" panose="05000000000000000000" pitchFamily="2" charset="2"/>
              <a:buNone/>
            </a:pPr>
            <a:r>
              <a:rPr lang="pl-PL" sz="2000" dirty="0" err="1">
                <a:solidFill>
                  <a:srgbClr val="0000FF"/>
                </a:solidFill>
                <a:highlight>
                  <a:srgbClr val="FFFFFF"/>
                </a:highlight>
                <a:latin typeface="Consolas" panose="020B0609020204030204" pitchFamily="49" charset="0"/>
              </a:rPr>
              <a:t>double</a:t>
            </a:r>
            <a:r>
              <a:rPr lang="pl-PL" sz="2000" dirty="0">
                <a:solidFill>
                  <a:srgbClr val="000000"/>
                </a:solidFill>
                <a:highlight>
                  <a:srgbClr val="FFFFFF"/>
                </a:highlight>
                <a:latin typeface="Consolas" panose="020B0609020204030204" pitchFamily="49" charset="0"/>
              </a:rPr>
              <a:t> </a:t>
            </a:r>
            <a:r>
              <a:rPr lang="pl-PL" sz="2000" dirty="0" err="1">
                <a:solidFill>
                  <a:srgbClr val="000000"/>
                </a:solidFill>
                <a:highlight>
                  <a:srgbClr val="FFFFFF"/>
                </a:highlight>
                <a:latin typeface="Consolas" panose="020B0609020204030204" pitchFamily="49" charset="0"/>
              </a:rPr>
              <a:t>dbl</a:t>
            </a:r>
            <a:r>
              <a:rPr lang="pl-PL" sz="2000" dirty="0">
                <a:solidFill>
                  <a:srgbClr val="000000"/>
                </a:solidFill>
                <a:highlight>
                  <a:srgbClr val="FFFFFF"/>
                </a:highlight>
                <a:latin typeface="Consolas" panose="020B0609020204030204" pitchFamily="49" charset="0"/>
              </a:rPr>
              <a:t> = 1.0;</a:t>
            </a:r>
          </a:p>
          <a:p>
            <a:pPr>
              <a:lnSpc>
                <a:spcPct val="80000"/>
              </a:lnSpc>
              <a:buFont typeface="Wingdings" panose="05000000000000000000" pitchFamily="2" charset="2"/>
              <a:buNone/>
            </a:pPr>
            <a:r>
              <a:rPr lang="pl-PL" sz="2000" dirty="0">
                <a:solidFill>
                  <a:srgbClr val="000000"/>
                </a:solidFill>
                <a:highlight>
                  <a:srgbClr val="FFFFFF"/>
                </a:highlight>
                <a:latin typeface="Consolas" panose="020B0609020204030204" pitchFamily="49" charset="0"/>
              </a:rPr>
              <a:t>increm_1(</a:t>
            </a:r>
            <a:r>
              <a:rPr lang="pl-PL" sz="2000" dirty="0" err="1">
                <a:solidFill>
                  <a:srgbClr val="000000"/>
                </a:solidFill>
                <a:highlight>
                  <a:srgbClr val="FFFFFF"/>
                </a:highlight>
                <a:latin typeface="Consolas" panose="020B0609020204030204" pitchFamily="49" charset="0"/>
              </a:rPr>
              <a:t>dbl</a:t>
            </a:r>
            <a:r>
              <a:rPr lang="pl-PL" sz="2000" dirty="0">
                <a:solidFill>
                  <a:srgbClr val="000000"/>
                </a:solidFill>
                <a:highlight>
                  <a:srgbClr val="FFFFFF"/>
                </a:highlight>
                <a:latin typeface="Consolas" panose="020B0609020204030204" pitchFamily="49" charset="0"/>
              </a:rPr>
              <a:t>);</a:t>
            </a:r>
          </a:p>
          <a:p>
            <a:pPr algn="ctr">
              <a:lnSpc>
                <a:spcPct val="80000"/>
              </a:lnSpc>
              <a:buFont typeface="Wingdings" panose="05000000000000000000" pitchFamily="2" charset="2"/>
              <a:buNone/>
            </a:pPr>
            <a:endParaRPr lang="en-GB" altLang="pl-PL" sz="1800" dirty="0"/>
          </a:p>
          <a:p>
            <a:pPr>
              <a:lnSpc>
                <a:spcPct val="80000"/>
              </a:lnSpc>
              <a:buFont typeface="Wingdings" panose="05000000000000000000" pitchFamily="2" charset="2"/>
              <a:buNone/>
            </a:pPr>
            <a:r>
              <a:rPr lang="en-GB" altLang="pl-PL" sz="2400" dirty="0"/>
              <a:t> 	the compiler will not determine the type of d!</a:t>
            </a:r>
          </a:p>
          <a:p>
            <a:pPr>
              <a:lnSpc>
                <a:spcPct val="80000"/>
              </a:lnSpc>
            </a:pPr>
            <a:endParaRPr lang="en-GB" altLang="pl-PL" sz="2400" dirty="0"/>
          </a:p>
        </p:txBody>
      </p:sp>
    </p:spTree>
    <p:extLst>
      <p:ext uri="{BB962C8B-B14F-4D97-AF65-F5344CB8AC3E}">
        <p14:creationId xmlns:p14="http://schemas.microsoft.com/office/powerpoint/2010/main" val="254012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title"/>
          </p:nvPr>
        </p:nvSpPr>
        <p:spPr/>
        <p:txBody>
          <a:bodyPr/>
          <a:lstStyle/>
          <a:p>
            <a:r>
              <a:rPr lang="pl-PL" altLang="pl-PL" dirty="0" smtClean="0"/>
              <a:t>F</a:t>
            </a:r>
            <a:r>
              <a:rPr lang="en-GB" altLang="pl-PL" dirty="0" smtClean="0"/>
              <a:t>unction </a:t>
            </a:r>
            <a:r>
              <a:rPr lang="en-GB" altLang="pl-PL" dirty="0"/>
              <a:t>templates – example</a:t>
            </a:r>
          </a:p>
        </p:txBody>
      </p:sp>
      <p:sp>
        <p:nvSpPr>
          <p:cNvPr id="711683" name="Rectangle 3"/>
          <p:cNvSpPr>
            <a:spLocks noGrp="1" noChangeArrowheads="1"/>
          </p:cNvSpPr>
          <p:nvPr>
            <p:ph type="body" idx="1"/>
          </p:nvPr>
        </p:nvSpPr>
        <p:spPr/>
        <p:txBody>
          <a:bodyPr>
            <a:normAutofit fontScale="92500" lnSpcReduction="20000"/>
          </a:bodyPr>
          <a:lstStyle/>
          <a:p>
            <a:pPr>
              <a:lnSpc>
                <a:spcPct val="120000"/>
              </a:lnSpc>
            </a:pPr>
            <a:r>
              <a:rPr lang="en-GB" altLang="pl-PL" sz="2600" dirty="0"/>
              <a:t>Create a family of functions to increment the first argument by the second (both are numbers) </a:t>
            </a:r>
            <a:r>
              <a:rPr lang="en-GB" altLang="pl-PL" sz="2600" u="sng" dirty="0"/>
              <a:t>or</a:t>
            </a:r>
            <a:r>
              <a:rPr lang="en-GB" altLang="pl-PL" sz="2600" dirty="0"/>
              <a:t> by 1 if the second </a:t>
            </a:r>
            <a:r>
              <a:rPr lang="en-GB" altLang="pl-PL" sz="2600" dirty="0" err="1"/>
              <a:t>arg</a:t>
            </a:r>
            <a:r>
              <a:rPr lang="en-GB" altLang="pl-PL" sz="2600" dirty="0"/>
              <a:t> is not given</a:t>
            </a:r>
            <a:r>
              <a:rPr lang="en-GB" altLang="pl-PL" sz="2600" dirty="0" smtClean="0"/>
              <a:t>.</a:t>
            </a:r>
            <a:endParaRPr lang="en-GB" altLang="pl-PL" sz="2600" dirty="0"/>
          </a:p>
          <a:p>
            <a:pPr>
              <a:lnSpc>
                <a:spcPct val="80000"/>
              </a:lnSpc>
            </a:pPr>
            <a:endParaRPr lang="en-GB" altLang="pl-PL" sz="2400" dirty="0"/>
          </a:p>
          <a:p>
            <a:pPr>
              <a:lnSpc>
                <a:spcPct val="80000"/>
              </a:lnSpc>
              <a:buFont typeface="Wingdings" panose="05000000000000000000" pitchFamily="2" charset="2"/>
              <a:buNone/>
            </a:pPr>
            <a:endParaRPr lang="en-GB" altLang="pl-PL" sz="2000" dirty="0"/>
          </a:p>
          <a:p>
            <a:pPr marL="0" indent="0">
              <a:buNone/>
            </a:pPr>
            <a:r>
              <a:rPr lang="en-US" sz="1900" dirty="0">
                <a:solidFill>
                  <a:srgbClr val="0000FF"/>
                </a:solidFill>
                <a:highlight>
                  <a:srgbClr val="FFFFFF"/>
                </a:highlight>
                <a:latin typeface="Consolas" panose="020B0609020204030204" pitchFamily="49" charset="0"/>
              </a:rPr>
              <a:t>template</a:t>
            </a:r>
            <a:r>
              <a:rPr lang="en-US" sz="1900" dirty="0">
                <a:solidFill>
                  <a:srgbClr val="000000"/>
                </a:solidFill>
                <a:highlight>
                  <a:srgbClr val="FFFFFF"/>
                </a:highlight>
                <a:latin typeface="Consolas" panose="020B0609020204030204" pitchFamily="49" charset="0"/>
              </a:rPr>
              <a:t> &lt;</a:t>
            </a:r>
            <a:r>
              <a:rPr lang="en-US" sz="1900" dirty="0">
                <a:solidFill>
                  <a:srgbClr val="0000FF"/>
                </a:solidFill>
                <a:highlight>
                  <a:srgbClr val="FFFFFF"/>
                </a:highlight>
                <a:latin typeface="Consolas" panose="020B0609020204030204" pitchFamily="49" charset="0"/>
              </a:rPr>
              <a:t>class</a:t>
            </a:r>
            <a:r>
              <a:rPr lang="en-US" sz="1900" dirty="0">
                <a:solidFill>
                  <a:srgbClr val="000000"/>
                </a:solidFill>
                <a:highlight>
                  <a:srgbClr val="FFFFFF"/>
                </a:highlight>
                <a:latin typeface="Consolas" panose="020B0609020204030204" pitchFamily="49" charset="0"/>
              </a:rPr>
              <a:t> </a:t>
            </a:r>
            <a:r>
              <a:rPr lang="en-US" sz="1900" dirty="0">
                <a:solidFill>
                  <a:srgbClr val="2B91AF"/>
                </a:solidFill>
                <a:highlight>
                  <a:srgbClr val="FFFFFF"/>
                </a:highlight>
                <a:latin typeface="Consolas" panose="020B0609020204030204" pitchFamily="49" charset="0"/>
              </a:rPr>
              <a:t>t</a:t>
            </a:r>
            <a:r>
              <a:rPr lang="en-US" sz="1900" dirty="0">
                <a:solidFill>
                  <a:srgbClr val="000000"/>
                </a:solidFill>
                <a:highlight>
                  <a:srgbClr val="FFFFFF"/>
                </a:highlight>
                <a:latin typeface="Consolas" panose="020B0609020204030204" pitchFamily="49" charset="0"/>
              </a:rPr>
              <a:t>, </a:t>
            </a:r>
            <a:r>
              <a:rPr lang="en-US" sz="1900" dirty="0">
                <a:solidFill>
                  <a:srgbClr val="0000FF"/>
                </a:solidFill>
                <a:highlight>
                  <a:srgbClr val="FFFFFF"/>
                </a:highlight>
                <a:latin typeface="Consolas" panose="020B0609020204030204" pitchFamily="49" charset="0"/>
              </a:rPr>
              <a:t>class</a:t>
            </a:r>
            <a:r>
              <a:rPr lang="en-US" sz="1900" dirty="0">
                <a:solidFill>
                  <a:srgbClr val="000000"/>
                </a:solidFill>
                <a:highlight>
                  <a:srgbClr val="FFFFFF"/>
                </a:highlight>
                <a:latin typeface="Consolas" panose="020B0609020204030204" pitchFamily="49" charset="0"/>
              </a:rPr>
              <a:t> </a:t>
            </a:r>
            <a:r>
              <a:rPr lang="en-US" sz="1900" dirty="0">
                <a:solidFill>
                  <a:srgbClr val="2B91AF"/>
                </a:solidFill>
                <a:highlight>
                  <a:srgbClr val="FFFFFF"/>
                </a:highlight>
                <a:latin typeface="Consolas" panose="020B0609020204030204" pitchFamily="49" charset="0"/>
              </a:rPr>
              <a:t>d</a:t>
            </a:r>
            <a:r>
              <a:rPr lang="en-US" sz="1900" dirty="0">
                <a:solidFill>
                  <a:srgbClr val="000000"/>
                </a:solidFill>
                <a:highlight>
                  <a:srgbClr val="FFFFFF"/>
                </a:highlight>
                <a:latin typeface="Consolas" panose="020B0609020204030204" pitchFamily="49" charset="0"/>
              </a:rPr>
              <a:t>&gt;</a:t>
            </a:r>
          </a:p>
          <a:p>
            <a:pPr marL="0" indent="0">
              <a:buNone/>
            </a:pPr>
            <a:r>
              <a:rPr lang="pl-PL" sz="1900" dirty="0" err="1">
                <a:solidFill>
                  <a:srgbClr val="0000FF"/>
                </a:solidFill>
                <a:highlight>
                  <a:srgbClr val="FFFFFF"/>
                </a:highlight>
                <a:latin typeface="Consolas" panose="020B0609020204030204" pitchFamily="49" charset="0"/>
              </a:rPr>
              <a:t>void</a:t>
            </a:r>
            <a:r>
              <a:rPr lang="pl-PL" sz="1900" dirty="0">
                <a:solidFill>
                  <a:srgbClr val="000000"/>
                </a:solidFill>
                <a:highlight>
                  <a:srgbClr val="FFFFFF"/>
                </a:highlight>
                <a:latin typeface="Consolas" panose="020B0609020204030204" pitchFamily="49" charset="0"/>
              </a:rPr>
              <a:t> increm_1(</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 &amp;</a:t>
            </a:r>
            <a:r>
              <a:rPr lang="pl-PL" sz="1900" dirty="0">
                <a:solidFill>
                  <a:srgbClr val="808080"/>
                </a:solidFill>
                <a:highlight>
                  <a:srgbClr val="FFFFFF"/>
                </a:highlight>
                <a:latin typeface="Consolas" panose="020B0609020204030204" pitchFamily="49" charset="0"/>
              </a:rPr>
              <a:t>i</a:t>
            </a:r>
            <a:r>
              <a:rPr lang="pl-PL" sz="1900" dirty="0">
                <a:solidFill>
                  <a:srgbClr val="000000"/>
                </a:solidFill>
                <a:highlight>
                  <a:srgbClr val="FFFFFF"/>
                </a:highlight>
                <a:latin typeface="Consolas" panose="020B0609020204030204" pitchFamily="49" charset="0"/>
              </a:rPr>
              <a:t>, </a:t>
            </a:r>
            <a:r>
              <a:rPr lang="pl-PL" sz="1900" dirty="0" err="1">
                <a:solidFill>
                  <a:srgbClr val="0000FF"/>
                </a:solidFill>
                <a:highlight>
                  <a:srgbClr val="FFFFFF"/>
                </a:highlight>
                <a:latin typeface="Consolas" panose="020B0609020204030204" pitchFamily="49" charset="0"/>
              </a:rPr>
              <a:t>const</a:t>
            </a:r>
            <a:r>
              <a:rPr lang="pl-PL" sz="1900" dirty="0">
                <a:solidFill>
                  <a:srgbClr val="000000"/>
                </a:solidFill>
                <a:highlight>
                  <a:srgbClr val="FFFFFF"/>
                </a:highlight>
                <a:latin typeface="Consolas" panose="020B0609020204030204" pitchFamily="49" charset="0"/>
              </a:rPr>
              <a:t> </a:t>
            </a:r>
            <a:r>
              <a:rPr lang="pl-PL" sz="1900" dirty="0">
                <a:solidFill>
                  <a:srgbClr val="2B91AF"/>
                </a:solidFill>
                <a:highlight>
                  <a:srgbClr val="FFFFFF"/>
                </a:highlight>
                <a:latin typeface="Consolas" panose="020B0609020204030204" pitchFamily="49" charset="0"/>
              </a:rPr>
              <a:t>d</a:t>
            </a:r>
            <a:r>
              <a:rPr lang="pl-PL" sz="1900" dirty="0">
                <a:solidFill>
                  <a:srgbClr val="000000"/>
                </a:solidFill>
                <a:highlight>
                  <a:srgbClr val="FFFFFF"/>
                </a:highlight>
                <a:latin typeface="Consolas" panose="020B0609020204030204" pitchFamily="49" charset="0"/>
              </a:rPr>
              <a:t> </a:t>
            </a:r>
            <a:r>
              <a:rPr lang="pl-PL" sz="1900" dirty="0">
                <a:solidFill>
                  <a:srgbClr val="808080"/>
                </a:solidFill>
                <a:highlight>
                  <a:srgbClr val="FFFFFF"/>
                </a:highlight>
                <a:latin typeface="Consolas" panose="020B0609020204030204" pitchFamily="49" charset="0"/>
              </a:rPr>
              <a:t>delta</a:t>
            </a: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00"/>
                </a:solidFill>
                <a:highlight>
                  <a:srgbClr val="FFFFFF"/>
                </a:highlight>
                <a:latin typeface="Consolas" panose="020B0609020204030204" pitchFamily="49" charset="0"/>
              </a:rPr>
              <a:t>    </a:t>
            </a:r>
            <a:r>
              <a:rPr lang="pl-PL" sz="1900" dirty="0">
                <a:solidFill>
                  <a:srgbClr val="808080"/>
                </a:solidFill>
                <a:highlight>
                  <a:srgbClr val="FFFFFF"/>
                </a:highlight>
                <a:latin typeface="Consolas" panose="020B0609020204030204" pitchFamily="49" charset="0"/>
              </a:rPr>
              <a:t>i</a:t>
            </a:r>
            <a:r>
              <a:rPr lang="pl-PL" sz="1900" dirty="0">
                <a:solidFill>
                  <a:srgbClr val="000000"/>
                </a:solidFill>
                <a:highlight>
                  <a:srgbClr val="FFFFFF"/>
                </a:highlight>
                <a:latin typeface="Consolas" panose="020B0609020204030204" pitchFamily="49" charset="0"/>
              </a:rPr>
              <a:t> += </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a:t>
            </a:r>
            <a:r>
              <a:rPr lang="pl-PL" sz="1900" dirty="0">
                <a:solidFill>
                  <a:srgbClr val="808080"/>
                </a:solidFill>
                <a:highlight>
                  <a:srgbClr val="FFFFFF"/>
                </a:highlight>
                <a:latin typeface="Consolas" panose="020B0609020204030204" pitchFamily="49" charset="0"/>
              </a:rPr>
              <a:t>delta</a:t>
            </a: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00"/>
                </a:solidFill>
                <a:highlight>
                  <a:srgbClr val="FFFFFF"/>
                </a:highlight>
                <a:latin typeface="Consolas" panose="020B0609020204030204" pitchFamily="49" charset="0"/>
              </a:rPr>
              <a:t>};</a:t>
            </a:r>
          </a:p>
          <a:p>
            <a:pPr marL="0" indent="0">
              <a:buNone/>
            </a:pPr>
            <a:endParaRPr lang="pl-PL" sz="1900" dirty="0">
              <a:solidFill>
                <a:srgbClr val="000000"/>
              </a:solidFill>
              <a:highlight>
                <a:srgbClr val="FFFFFF"/>
              </a:highlight>
              <a:latin typeface="Consolas" panose="020B0609020204030204" pitchFamily="49" charset="0"/>
            </a:endParaRPr>
          </a:p>
          <a:p>
            <a:pPr marL="0" indent="0">
              <a:buNone/>
            </a:pPr>
            <a:endParaRPr lang="pl-PL" sz="1900" dirty="0">
              <a:solidFill>
                <a:srgbClr val="000000"/>
              </a:solidFill>
              <a:highlight>
                <a:srgbClr val="FFFFFF"/>
              </a:highlight>
              <a:latin typeface="Consolas" panose="020B0609020204030204" pitchFamily="49" charset="0"/>
            </a:endParaRPr>
          </a:p>
          <a:p>
            <a:pPr marL="0" indent="0">
              <a:buNone/>
            </a:pPr>
            <a:r>
              <a:rPr lang="pl-PL" sz="1900" dirty="0" err="1">
                <a:solidFill>
                  <a:srgbClr val="0000FF"/>
                </a:solidFill>
                <a:highlight>
                  <a:srgbClr val="FFFFFF"/>
                </a:highlight>
                <a:latin typeface="Consolas" panose="020B0609020204030204" pitchFamily="49" charset="0"/>
              </a:rPr>
              <a:t>template</a:t>
            </a:r>
            <a:r>
              <a:rPr lang="pl-PL" sz="1900" dirty="0">
                <a:solidFill>
                  <a:srgbClr val="000000"/>
                </a:solidFill>
                <a:highlight>
                  <a:srgbClr val="FFFFFF"/>
                </a:highlight>
                <a:latin typeface="Consolas" panose="020B0609020204030204" pitchFamily="49" charset="0"/>
              </a:rPr>
              <a:t> &lt;</a:t>
            </a:r>
            <a:r>
              <a:rPr lang="pl-PL" sz="1900" dirty="0" err="1">
                <a:solidFill>
                  <a:srgbClr val="0000FF"/>
                </a:solidFill>
                <a:highlight>
                  <a:srgbClr val="FFFFFF"/>
                </a:highlight>
                <a:latin typeface="Consolas" panose="020B0609020204030204" pitchFamily="49" charset="0"/>
              </a:rPr>
              <a:t>class</a:t>
            </a:r>
            <a:r>
              <a:rPr lang="pl-PL" sz="1900" dirty="0">
                <a:solidFill>
                  <a:srgbClr val="000000"/>
                </a:solidFill>
                <a:highlight>
                  <a:srgbClr val="FFFFFF"/>
                </a:highlight>
                <a:latin typeface="Consolas" panose="020B0609020204030204" pitchFamily="49" charset="0"/>
              </a:rPr>
              <a:t> </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&gt;</a:t>
            </a:r>
          </a:p>
          <a:p>
            <a:pPr marL="0" indent="0">
              <a:buNone/>
            </a:pPr>
            <a:r>
              <a:rPr lang="pl-PL" sz="1900" dirty="0" err="1">
                <a:solidFill>
                  <a:srgbClr val="0000FF"/>
                </a:solidFill>
                <a:highlight>
                  <a:srgbClr val="FFFFFF"/>
                </a:highlight>
                <a:latin typeface="Consolas" panose="020B0609020204030204" pitchFamily="49" charset="0"/>
              </a:rPr>
              <a:t>void</a:t>
            </a:r>
            <a:r>
              <a:rPr lang="pl-PL" sz="1900" dirty="0">
                <a:solidFill>
                  <a:srgbClr val="000000"/>
                </a:solidFill>
                <a:highlight>
                  <a:srgbClr val="FFFFFF"/>
                </a:highlight>
                <a:latin typeface="Consolas" panose="020B0609020204030204" pitchFamily="49" charset="0"/>
              </a:rPr>
              <a:t> increm_1(</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 &amp;</a:t>
            </a:r>
            <a:r>
              <a:rPr lang="pl-PL" sz="1900" dirty="0">
                <a:solidFill>
                  <a:srgbClr val="808080"/>
                </a:solidFill>
                <a:highlight>
                  <a:srgbClr val="FFFFFF"/>
                </a:highlight>
                <a:latin typeface="Consolas" panose="020B0609020204030204" pitchFamily="49" charset="0"/>
              </a:rPr>
              <a:t>i</a:t>
            </a: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00"/>
                </a:solidFill>
                <a:highlight>
                  <a:srgbClr val="FFFFFF"/>
                </a:highlight>
                <a:latin typeface="Consolas" panose="020B0609020204030204" pitchFamily="49" charset="0"/>
              </a:rPr>
              <a:t>{</a:t>
            </a:r>
          </a:p>
          <a:p>
            <a:pPr marL="0" indent="0">
              <a:buNone/>
            </a:pPr>
            <a:r>
              <a:rPr lang="pl-PL" sz="1900" dirty="0">
                <a:solidFill>
                  <a:srgbClr val="000000"/>
                </a:solidFill>
                <a:highlight>
                  <a:srgbClr val="FFFFFF"/>
                </a:highlight>
                <a:latin typeface="Consolas" panose="020B0609020204030204" pitchFamily="49" charset="0"/>
              </a:rPr>
              <a:t>    </a:t>
            </a:r>
            <a:r>
              <a:rPr lang="pl-PL" sz="1900" dirty="0">
                <a:solidFill>
                  <a:srgbClr val="808080"/>
                </a:solidFill>
                <a:highlight>
                  <a:srgbClr val="FFFFFF"/>
                </a:highlight>
                <a:latin typeface="Consolas" panose="020B0609020204030204" pitchFamily="49" charset="0"/>
              </a:rPr>
              <a:t>i</a:t>
            </a:r>
            <a:r>
              <a:rPr lang="pl-PL" sz="1900" dirty="0">
                <a:solidFill>
                  <a:srgbClr val="000000"/>
                </a:solidFill>
                <a:highlight>
                  <a:srgbClr val="FFFFFF"/>
                </a:highlight>
                <a:latin typeface="Consolas" panose="020B0609020204030204" pitchFamily="49" charset="0"/>
              </a:rPr>
              <a:t> += </a:t>
            </a:r>
            <a:r>
              <a:rPr lang="pl-PL" sz="1900" dirty="0">
                <a:solidFill>
                  <a:srgbClr val="2B91AF"/>
                </a:solidFill>
                <a:highlight>
                  <a:srgbClr val="FFFFFF"/>
                </a:highlight>
                <a:latin typeface="Consolas" panose="020B0609020204030204" pitchFamily="49" charset="0"/>
              </a:rPr>
              <a:t>t</a:t>
            </a:r>
            <a:r>
              <a:rPr lang="pl-PL" sz="1900" dirty="0">
                <a:solidFill>
                  <a:srgbClr val="000000"/>
                </a:solidFill>
                <a:highlight>
                  <a:srgbClr val="FFFFFF"/>
                </a:highlight>
                <a:latin typeface="Consolas" panose="020B0609020204030204" pitchFamily="49" charset="0"/>
              </a:rPr>
              <a:t>(1);</a:t>
            </a:r>
          </a:p>
          <a:p>
            <a:pPr marL="0" indent="0">
              <a:buNone/>
            </a:pPr>
            <a:r>
              <a:rPr lang="pl-PL" sz="1900" dirty="0">
                <a:solidFill>
                  <a:srgbClr val="000000"/>
                </a:solidFill>
                <a:highlight>
                  <a:srgbClr val="FFFFFF"/>
                </a:highlight>
                <a:latin typeface="Consolas" panose="020B0609020204030204" pitchFamily="49" charset="0"/>
              </a:rPr>
              <a:t>};</a:t>
            </a:r>
            <a:endParaRPr lang="en-GB" altLang="pl-PL" sz="1900" dirty="0"/>
          </a:p>
        </p:txBody>
      </p:sp>
    </p:spTree>
    <p:extLst>
      <p:ext uri="{BB962C8B-B14F-4D97-AF65-F5344CB8AC3E}">
        <p14:creationId xmlns:p14="http://schemas.microsoft.com/office/powerpoint/2010/main" val="364367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title"/>
          </p:nvPr>
        </p:nvSpPr>
        <p:spPr/>
        <p:txBody>
          <a:bodyPr/>
          <a:lstStyle/>
          <a:p>
            <a:r>
              <a:rPr lang="pl-PL" altLang="pl-PL" dirty="0" smtClean="0"/>
              <a:t>F</a:t>
            </a:r>
            <a:r>
              <a:rPr lang="en-GB" altLang="pl-PL" dirty="0" smtClean="0"/>
              <a:t>unction template</a:t>
            </a:r>
            <a:r>
              <a:rPr lang="pl-PL" altLang="pl-PL" dirty="0" smtClean="0"/>
              <a:t>s</a:t>
            </a:r>
            <a:endParaRPr lang="en-GB" altLang="pl-PL" dirty="0"/>
          </a:p>
        </p:txBody>
      </p:sp>
      <p:sp>
        <p:nvSpPr>
          <p:cNvPr id="711683" name="Rectangle 3"/>
          <p:cNvSpPr>
            <a:spLocks noGrp="1" noChangeArrowheads="1"/>
          </p:cNvSpPr>
          <p:nvPr>
            <p:ph type="body" idx="1"/>
          </p:nvPr>
        </p:nvSpPr>
        <p:spPr/>
        <p:txBody>
          <a:bodyPr>
            <a:normAutofit/>
          </a:bodyPr>
          <a:lstStyle/>
          <a:p>
            <a:pPr>
              <a:lnSpc>
                <a:spcPct val="80000"/>
              </a:lnSpc>
            </a:pPr>
            <a:r>
              <a:rPr lang="pl-PL" altLang="pl-PL" sz="2600" dirty="0" smtClean="0"/>
              <a:t>A</a:t>
            </a:r>
            <a:r>
              <a:rPr lang="en-GB" altLang="pl-PL" sz="2600" dirty="0" err="1" smtClean="0"/>
              <a:t>lternative</a:t>
            </a:r>
            <a:r>
              <a:rPr lang="en-GB" altLang="pl-PL" sz="2600" dirty="0" smtClean="0"/>
              <a:t> </a:t>
            </a:r>
            <a:r>
              <a:rPr lang="en-GB" altLang="pl-PL" sz="2600" dirty="0"/>
              <a:t>function syntax</a:t>
            </a:r>
            <a:endParaRPr lang="en-GB" altLang="pl-PL" sz="2400" dirty="0"/>
          </a:p>
          <a:p>
            <a:pPr>
              <a:lnSpc>
                <a:spcPct val="80000"/>
              </a:lnSpc>
              <a:buFont typeface="Wingdings" panose="05000000000000000000" pitchFamily="2" charset="2"/>
              <a:buNone/>
            </a:pPr>
            <a:endParaRPr lang="en-GB" altLang="pl-PL" sz="2000" dirty="0"/>
          </a:p>
          <a:p>
            <a:pPr marL="0" indent="0">
              <a:buNone/>
            </a:pPr>
            <a:r>
              <a:rPr lang="pl-PL" sz="2000" dirty="0" err="1">
                <a:solidFill>
                  <a:srgbClr val="0000FF"/>
                </a:solidFill>
                <a:highlight>
                  <a:srgbClr val="FFFFFF"/>
                </a:highlight>
                <a:latin typeface="Consolas" panose="020B0609020204030204" pitchFamily="49" charset="0"/>
              </a:rPr>
              <a:t>template</a:t>
            </a:r>
            <a:r>
              <a:rPr lang="pl-PL" sz="2000" dirty="0">
                <a:solidFill>
                  <a:srgbClr val="000000"/>
                </a:solidFill>
                <a:highlight>
                  <a:srgbClr val="FFFFFF"/>
                </a:highlight>
                <a:latin typeface="Consolas" panose="020B0609020204030204" pitchFamily="49" charset="0"/>
              </a:rPr>
              <a:t>&lt;</a:t>
            </a:r>
            <a:r>
              <a:rPr lang="pl-PL" sz="2000" dirty="0" err="1">
                <a:solidFill>
                  <a:srgbClr val="0000FF"/>
                </a:solidFill>
                <a:highlight>
                  <a:srgbClr val="FFFFFF"/>
                </a:highlight>
                <a:latin typeface="Consolas" panose="020B0609020204030204" pitchFamily="49" charset="0"/>
              </a:rPr>
              <a:t>typename</a:t>
            </a:r>
            <a:r>
              <a:rPr lang="pl-PL" sz="2000" dirty="0">
                <a:solidFill>
                  <a:srgbClr val="000000"/>
                </a:solidFill>
                <a:highlight>
                  <a:srgbClr val="FFFFFF"/>
                </a:highlight>
                <a:latin typeface="Consolas" panose="020B0609020204030204" pitchFamily="49" charset="0"/>
              </a:rPr>
              <a:t> </a:t>
            </a:r>
            <a:r>
              <a:rPr lang="pl-PL" sz="2000" dirty="0">
                <a:solidFill>
                  <a:srgbClr val="2B91AF"/>
                </a:solidFill>
                <a:highlight>
                  <a:srgbClr val="FFFFFF"/>
                </a:highlight>
                <a:latin typeface="Consolas" panose="020B0609020204030204" pitchFamily="49" charset="0"/>
              </a:rPr>
              <a:t>T</a:t>
            </a:r>
            <a:r>
              <a:rPr lang="pl-PL" sz="2000" dirty="0">
                <a:solidFill>
                  <a:srgbClr val="000000"/>
                </a:solidFill>
                <a:highlight>
                  <a:srgbClr val="FFFFFF"/>
                </a:highlight>
                <a:latin typeface="Consolas" panose="020B0609020204030204" pitchFamily="49" charset="0"/>
              </a:rPr>
              <a:t>, </a:t>
            </a:r>
            <a:r>
              <a:rPr lang="pl-PL" sz="2000" dirty="0" err="1">
                <a:solidFill>
                  <a:srgbClr val="0000FF"/>
                </a:solidFill>
                <a:highlight>
                  <a:srgbClr val="FFFFFF"/>
                </a:highlight>
                <a:latin typeface="Consolas" panose="020B0609020204030204" pitchFamily="49" charset="0"/>
              </a:rPr>
              <a:t>typename</a:t>
            </a:r>
            <a:r>
              <a:rPr lang="pl-PL" sz="2000" dirty="0">
                <a:solidFill>
                  <a:srgbClr val="000000"/>
                </a:solidFill>
                <a:highlight>
                  <a:srgbClr val="FFFFFF"/>
                </a:highlight>
                <a:latin typeface="Consolas" panose="020B0609020204030204" pitchFamily="49" charset="0"/>
              </a:rPr>
              <a:t> </a:t>
            </a:r>
            <a:r>
              <a:rPr lang="pl-PL" sz="2000" dirty="0">
                <a:solidFill>
                  <a:srgbClr val="2B91AF"/>
                </a:solidFill>
                <a:highlight>
                  <a:srgbClr val="FFFFFF"/>
                </a:highlight>
                <a:latin typeface="Consolas" panose="020B0609020204030204" pitchFamily="49" charset="0"/>
              </a:rPr>
              <a:t>U</a:t>
            </a:r>
            <a:r>
              <a:rPr lang="pl-PL" sz="2000" dirty="0">
                <a:solidFill>
                  <a:srgbClr val="000000"/>
                </a:solidFill>
                <a:highlight>
                  <a:srgbClr val="FFFFFF"/>
                </a:highlight>
                <a:latin typeface="Consolas" panose="020B0609020204030204" pitchFamily="49" charset="0"/>
              </a:rPr>
              <a:t>&gt;</a:t>
            </a:r>
          </a:p>
          <a:p>
            <a:pPr marL="0" indent="0">
              <a:buNone/>
            </a:pPr>
            <a:r>
              <a:rPr lang="es-ES" sz="2000" dirty="0">
                <a:solidFill>
                  <a:srgbClr val="0000FF"/>
                </a:solidFill>
                <a:highlight>
                  <a:srgbClr val="FFFFFF"/>
                </a:highlight>
                <a:latin typeface="Consolas" panose="020B0609020204030204" pitchFamily="49" charset="0"/>
              </a:rPr>
              <a:t>auto</a:t>
            </a:r>
            <a:r>
              <a:rPr lang="es-ES" sz="2000" dirty="0">
                <a:solidFill>
                  <a:srgbClr val="000000"/>
                </a:solidFill>
                <a:highlight>
                  <a:srgbClr val="FFFFFF"/>
                </a:highlight>
                <a:latin typeface="Consolas" panose="020B0609020204030204" pitchFamily="49" charset="0"/>
              </a:rPr>
              <a:t> </a:t>
            </a:r>
            <a:r>
              <a:rPr lang="es-ES" sz="2000" dirty="0" err="1">
                <a:solidFill>
                  <a:srgbClr val="000000"/>
                </a:solidFill>
                <a:highlight>
                  <a:srgbClr val="FFFFFF"/>
                </a:highlight>
                <a:latin typeface="Consolas" panose="020B0609020204030204" pitchFamily="49" charset="0"/>
              </a:rPr>
              <a:t>mul</a:t>
            </a:r>
            <a:r>
              <a:rPr lang="es-ES" sz="2000" dirty="0">
                <a:solidFill>
                  <a:srgbClr val="000000"/>
                </a:solidFill>
                <a:highlight>
                  <a:srgbClr val="FFFFFF"/>
                </a:highlight>
                <a:latin typeface="Consolas" panose="020B0609020204030204" pitchFamily="49" charset="0"/>
              </a:rPr>
              <a:t>(</a:t>
            </a:r>
            <a:r>
              <a:rPr lang="es-ES" sz="2000" dirty="0">
                <a:solidFill>
                  <a:srgbClr val="2B91AF"/>
                </a:solidFill>
                <a:highlight>
                  <a:srgbClr val="FFFFFF"/>
                </a:highlight>
                <a:latin typeface="Consolas" panose="020B0609020204030204" pitchFamily="49" charset="0"/>
              </a:rPr>
              <a:t>T</a:t>
            </a:r>
            <a:r>
              <a:rPr lang="es-ES" sz="2000" dirty="0">
                <a:solidFill>
                  <a:srgbClr val="000000"/>
                </a:solidFill>
                <a:highlight>
                  <a:srgbClr val="FFFFFF"/>
                </a:highlight>
                <a:latin typeface="Consolas" panose="020B0609020204030204" pitchFamily="49" charset="0"/>
              </a:rPr>
              <a:t> </a:t>
            </a:r>
            <a:r>
              <a:rPr lang="es-ES" sz="2000" dirty="0">
                <a:solidFill>
                  <a:srgbClr val="808080"/>
                </a:solidFill>
                <a:highlight>
                  <a:srgbClr val="FFFFFF"/>
                </a:highlight>
                <a:latin typeface="Consolas" panose="020B0609020204030204" pitchFamily="49" charset="0"/>
              </a:rPr>
              <a:t>x</a:t>
            </a:r>
            <a:r>
              <a:rPr lang="es-ES" sz="2000" dirty="0">
                <a:solidFill>
                  <a:srgbClr val="000000"/>
                </a:solidFill>
                <a:highlight>
                  <a:srgbClr val="FFFFFF"/>
                </a:highlight>
                <a:latin typeface="Consolas" panose="020B0609020204030204" pitchFamily="49" charset="0"/>
              </a:rPr>
              <a:t>, </a:t>
            </a:r>
            <a:r>
              <a:rPr lang="es-ES" sz="2000" dirty="0">
                <a:solidFill>
                  <a:srgbClr val="2B91AF"/>
                </a:solidFill>
                <a:highlight>
                  <a:srgbClr val="FFFFFF"/>
                </a:highlight>
                <a:latin typeface="Consolas" panose="020B0609020204030204" pitchFamily="49" charset="0"/>
              </a:rPr>
              <a:t>U</a:t>
            </a:r>
            <a:r>
              <a:rPr lang="es-ES" sz="2000" dirty="0">
                <a:solidFill>
                  <a:srgbClr val="000000"/>
                </a:solidFill>
                <a:highlight>
                  <a:srgbClr val="FFFFFF"/>
                </a:highlight>
                <a:latin typeface="Consolas" panose="020B0609020204030204" pitchFamily="49" charset="0"/>
              </a:rPr>
              <a:t> </a:t>
            </a:r>
            <a:r>
              <a:rPr lang="es-ES" sz="2000" dirty="0">
                <a:solidFill>
                  <a:srgbClr val="808080"/>
                </a:solidFill>
                <a:highlight>
                  <a:srgbClr val="FFFFFF"/>
                </a:highlight>
                <a:latin typeface="Consolas" panose="020B0609020204030204" pitchFamily="49" charset="0"/>
              </a:rPr>
              <a:t>y</a:t>
            </a:r>
            <a:r>
              <a:rPr lang="es-ES" sz="2000" dirty="0">
                <a:solidFill>
                  <a:srgbClr val="000000"/>
                </a:solidFill>
                <a:highlight>
                  <a:srgbClr val="FFFFFF"/>
                </a:highlight>
                <a:latin typeface="Consolas" panose="020B0609020204030204" pitchFamily="49" charset="0"/>
              </a:rPr>
              <a:t>) -&gt; </a:t>
            </a:r>
            <a:r>
              <a:rPr lang="es-ES" sz="2000" dirty="0" err="1">
                <a:solidFill>
                  <a:srgbClr val="0000FF"/>
                </a:solidFill>
                <a:highlight>
                  <a:srgbClr val="FFFFFF"/>
                </a:highlight>
                <a:latin typeface="Consolas" panose="020B0609020204030204" pitchFamily="49" charset="0"/>
              </a:rPr>
              <a:t>decltype</a:t>
            </a:r>
            <a:r>
              <a:rPr lang="es-ES" sz="2000" dirty="0">
                <a:solidFill>
                  <a:srgbClr val="000000"/>
                </a:solidFill>
                <a:highlight>
                  <a:srgbClr val="FFFFFF"/>
                </a:highlight>
                <a:latin typeface="Consolas" panose="020B0609020204030204" pitchFamily="49" charset="0"/>
              </a:rPr>
              <a:t>(x*y)</a:t>
            </a:r>
          </a:p>
          <a:p>
            <a:pPr marL="0" indent="0">
              <a:buNone/>
            </a:pPr>
            <a:r>
              <a:rPr lang="pl-PL" sz="2000" dirty="0">
                <a:solidFill>
                  <a:srgbClr val="000000"/>
                </a:solidFill>
                <a:highlight>
                  <a:srgbClr val="FFFFFF"/>
                </a:highlight>
                <a:latin typeface="Consolas" panose="020B0609020204030204" pitchFamily="49" charset="0"/>
              </a:rPr>
              <a:t>{</a:t>
            </a:r>
          </a:p>
          <a:p>
            <a:pPr marL="0" indent="0">
              <a:buNone/>
            </a:pPr>
            <a:r>
              <a:rPr lang="pl-PL" sz="2000" dirty="0">
                <a:solidFill>
                  <a:srgbClr val="000000"/>
                </a:solidFill>
                <a:highlight>
                  <a:srgbClr val="FFFFFF"/>
                </a:highlight>
                <a:latin typeface="Consolas" panose="020B0609020204030204" pitchFamily="49" charset="0"/>
              </a:rPr>
              <a:t>    </a:t>
            </a:r>
            <a:r>
              <a:rPr lang="pl-PL" sz="2000" dirty="0">
                <a:solidFill>
                  <a:srgbClr val="0000FF"/>
                </a:solidFill>
                <a:highlight>
                  <a:srgbClr val="FFFFFF"/>
                </a:highlight>
                <a:latin typeface="Consolas" panose="020B0609020204030204" pitchFamily="49" charset="0"/>
              </a:rPr>
              <a:t>return</a:t>
            </a:r>
            <a:r>
              <a:rPr lang="pl-PL" sz="2000" dirty="0">
                <a:solidFill>
                  <a:srgbClr val="000000"/>
                </a:solidFill>
                <a:highlight>
                  <a:srgbClr val="FFFFFF"/>
                </a:highlight>
                <a:latin typeface="Consolas" panose="020B0609020204030204" pitchFamily="49" charset="0"/>
              </a:rPr>
              <a:t> </a:t>
            </a:r>
            <a:r>
              <a:rPr lang="pl-PL" sz="2000" dirty="0">
                <a:solidFill>
                  <a:srgbClr val="808080"/>
                </a:solidFill>
                <a:highlight>
                  <a:srgbClr val="FFFFFF"/>
                </a:highlight>
                <a:latin typeface="Consolas" panose="020B0609020204030204" pitchFamily="49" charset="0"/>
              </a:rPr>
              <a:t>x</a:t>
            </a:r>
            <a:r>
              <a:rPr lang="pl-PL" sz="2000" dirty="0">
                <a:solidFill>
                  <a:srgbClr val="000000"/>
                </a:solidFill>
                <a:highlight>
                  <a:srgbClr val="FFFFFF"/>
                </a:highlight>
                <a:latin typeface="Consolas" panose="020B0609020204030204" pitchFamily="49" charset="0"/>
              </a:rPr>
              <a:t>*</a:t>
            </a:r>
            <a:r>
              <a:rPr lang="pl-PL" sz="2000" dirty="0">
                <a:solidFill>
                  <a:srgbClr val="808080"/>
                </a:solidFill>
                <a:highlight>
                  <a:srgbClr val="FFFFFF"/>
                </a:highlight>
                <a:latin typeface="Consolas" panose="020B0609020204030204" pitchFamily="49" charset="0"/>
              </a:rPr>
              <a:t>y</a:t>
            </a:r>
            <a:r>
              <a:rPr lang="pl-PL" sz="2000" dirty="0">
                <a:solidFill>
                  <a:srgbClr val="000000"/>
                </a:solidFill>
                <a:highlight>
                  <a:srgbClr val="FFFFFF"/>
                </a:highlight>
                <a:latin typeface="Consolas" panose="020B0609020204030204" pitchFamily="49" charset="0"/>
              </a:rPr>
              <a:t>;</a:t>
            </a:r>
          </a:p>
          <a:p>
            <a:pPr marL="0" indent="0">
              <a:buNone/>
            </a:pPr>
            <a:r>
              <a:rPr lang="pl-PL" sz="2000" dirty="0">
                <a:solidFill>
                  <a:srgbClr val="000000"/>
                </a:solidFill>
                <a:highlight>
                  <a:srgbClr val="FFFFFF"/>
                </a:highlight>
                <a:latin typeface="Consolas" panose="020B0609020204030204" pitchFamily="49" charset="0"/>
              </a:rPr>
              <a:t>}</a:t>
            </a:r>
          </a:p>
        </p:txBody>
      </p:sp>
    </p:spTree>
    <p:extLst>
      <p:ext uri="{BB962C8B-B14F-4D97-AF65-F5344CB8AC3E}">
        <p14:creationId xmlns:p14="http://schemas.microsoft.com/office/powerpoint/2010/main" val="2565104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title"/>
          </p:nvPr>
        </p:nvSpPr>
        <p:spPr/>
        <p:txBody>
          <a:bodyPr/>
          <a:lstStyle/>
          <a:p>
            <a:r>
              <a:rPr lang="pl-PL" altLang="pl-PL" dirty="0" err="1"/>
              <a:t>Template</a:t>
            </a:r>
            <a:r>
              <a:rPr lang="pl-PL" altLang="pl-PL" dirty="0"/>
              <a:t> alias</a:t>
            </a:r>
            <a:endParaRPr lang="en-GB" altLang="pl-PL" dirty="0"/>
          </a:p>
        </p:txBody>
      </p:sp>
      <p:sp>
        <p:nvSpPr>
          <p:cNvPr id="711683" name="Rectangle 3"/>
          <p:cNvSpPr>
            <a:spLocks noGrp="1" noChangeArrowheads="1"/>
          </p:cNvSpPr>
          <p:nvPr>
            <p:ph type="body" idx="1"/>
          </p:nvPr>
        </p:nvSpPr>
        <p:spPr/>
        <p:txBody>
          <a:bodyPr>
            <a:normAutofit/>
          </a:bodyPr>
          <a:lstStyle/>
          <a:p>
            <a:r>
              <a:rPr lang="pl-PL" sz="2400" dirty="0" err="1"/>
              <a:t>More</a:t>
            </a:r>
            <a:r>
              <a:rPr lang="pl-PL" sz="2400" dirty="0"/>
              <a:t> </a:t>
            </a:r>
            <a:r>
              <a:rPr lang="pl-PL" sz="2400" dirty="0" err="1"/>
              <a:t>convenient</a:t>
            </a:r>
            <a:r>
              <a:rPr lang="pl-PL" sz="2400" dirty="0"/>
              <a:t> </a:t>
            </a:r>
            <a:r>
              <a:rPr lang="pl-PL" sz="2400" dirty="0" err="1"/>
              <a:t>syntax</a:t>
            </a:r>
            <a:r>
              <a:rPr lang="pl-PL" sz="2400" dirty="0"/>
              <a:t> </a:t>
            </a:r>
            <a:r>
              <a:rPr lang="pl-PL" sz="2400" dirty="0" err="1"/>
              <a:t>than</a:t>
            </a:r>
            <a:r>
              <a:rPr lang="pl-PL" sz="2400" dirty="0"/>
              <a:t> the </a:t>
            </a:r>
            <a:r>
              <a:rPr lang="pl-PL" sz="2400" dirty="0" err="1"/>
              <a:t>formerly</a:t>
            </a:r>
            <a:r>
              <a:rPr lang="pl-PL" sz="2400" dirty="0"/>
              <a:t> </a:t>
            </a:r>
            <a:r>
              <a:rPr lang="pl-PL" sz="2400" dirty="0" err="1"/>
              <a:t>used</a:t>
            </a:r>
            <a:r>
              <a:rPr lang="pl-PL" sz="2400" dirty="0"/>
              <a:t> </a:t>
            </a:r>
            <a:r>
              <a:rPr lang="pl-PL" sz="2400" dirty="0" err="1">
                <a:solidFill>
                  <a:srgbClr val="0000FF"/>
                </a:solidFill>
                <a:highlight>
                  <a:srgbClr val="FFFFFF"/>
                </a:highlight>
                <a:latin typeface="Consolas" panose="020B0609020204030204" pitchFamily="49" charset="0"/>
              </a:rPr>
              <a:t>typedef</a:t>
            </a:r>
            <a:endParaRPr lang="pl-PL" sz="2000" dirty="0">
              <a:solidFill>
                <a:srgbClr val="0000FF"/>
              </a:solidFill>
              <a:highlight>
                <a:srgbClr val="FFFFFF"/>
              </a:highlight>
              <a:latin typeface="Consolas" panose="020B0609020204030204" pitchFamily="49" charset="0"/>
            </a:endParaRPr>
          </a:p>
          <a:p>
            <a:pPr lvl="1"/>
            <a:r>
              <a:rPr lang="pl-PL" altLang="pl-PL" sz="2400" dirty="0" err="1" smtClean="0"/>
              <a:t>Example</a:t>
            </a:r>
            <a:r>
              <a:rPr lang="pl-PL" altLang="pl-PL" sz="2400" dirty="0" smtClean="0"/>
              <a:t> from C</a:t>
            </a:r>
            <a:r>
              <a:rPr lang="pl-PL" altLang="pl-PL" sz="2400" dirty="0"/>
              <a:t>++11 FAQ by </a:t>
            </a:r>
            <a:r>
              <a:rPr lang="pl-PL" altLang="pl-PL" sz="2400" dirty="0" err="1"/>
              <a:t>Bjarne</a:t>
            </a:r>
            <a:r>
              <a:rPr lang="pl-PL" altLang="pl-PL" sz="2400" dirty="0"/>
              <a:t> </a:t>
            </a:r>
            <a:r>
              <a:rPr lang="pl-PL" altLang="pl-PL" sz="2400" dirty="0" err="1"/>
              <a:t>Stroustrup</a:t>
            </a:r>
            <a:r>
              <a:rPr lang="pl-PL" altLang="pl-PL" sz="4400" dirty="0"/>
              <a:t/>
            </a:r>
            <a:br>
              <a:rPr lang="pl-PL" altLang="pl-PL" sz="4400" dirty="0"/>
            </a:br>
            <a:r>
              <a:rPr lang="pl-PL" altLang="pl-PL" sz="2000" dirty="0">
                <a:hlinkClick r:id="rId2"/>
              </a:rPr>
              <a:t>http://www2.research.att.com/~bs/C++0xFAQ.html</a:t>
            </a:r>
            <a:endParaRPr lang="pl-PL" altLang="pl-PL" sz="2400" dirty="0"/>
          </a:p>
          <a:p>
            <a:pPr>
              <a:lnSpc>
                <a:spcPct val="80000"/>
              </a:lnSpc>
            </a:pPr>
            <a:endParaRPr lang="pl-PL" altLang="pl-PL" sz="2400" dirty="0"/>
          </a:p>
          <a:p>
            <a:pPr marL="0" indent="0">
              <a:buNone/>
            </a:pPr>
            <a:r>
              <a:rPr lang="pl-PL" sz="2000" dirty="0" err="1">
                <a:solidFill>
                  <a:srgbClr val="0000FF"/>
                </a:solidFill>
                <a:highlight>
                  <a:srgbClr val="FFFFFF"/>
                </a:highlight>
                <a:latin typeface="Consolas" panose="020B0609020204030204" pitchFamily="49" charset="0"/>
              </a:rPr>
              <a:t>template</a:t>
            </a:r>
            <a:r>
              <a:rPr lang="pl-PL" sz="2000" dirty="0">
                <a:solidFill>
                  <a:srgbClr val="000000"/>
                </a:solidFill>
                <a:highlight>
                  <a:srgbClr val="FFFFFF"/>
                </a:highlight>
                <a:latin typeface="Consolas" panose="020B0609020204030204" pitchFamily="49" charset="0"/>
              </a:rPr>
              <a:t>&lt;</a:t>
            </a:r>
            <a:r>
              <a:rPr lang="pl-PL" sz="2000" dirty="0" err="1">
                <a:solidFill>
                  <a:srgbClr val="0000FF"/>
                </a:solidFill>
                <a:highlight>
                  <a:srgbClr val="FFFFFF"/>
                </a:highlight>
                <a:latin typeface="Consolas" panose="020B0609020204030204" pitchFamily="49" charset="0"/>
              </a:rPr>
              <a:t>class</a:t>
            </a:r>
            <a:r>
              <a:rPr lang="pl-PL" sz="2000" dirty="0">
                <a:solidFill>
                  <a:srgbClr val="000000"/>
                </a:solidFill>
                <a:highlight>
                  <a:srgbClr val="FFFFFF"/>
                </a:highlight>
                <a:latin typeface="Consolas" panose="020B0609020204030204" pitchFamily="49" charset="0"/>
              </a:rPr>
              <a:t> </a:t>
            </a:r>
            <a:r>
              <a:rPr lang="pl-PL" sz="2000" dirty="0">
                <a:solidFill>
                  <a:srgbClr val="2B91AF"/>
                </a:solidFill>
                <a:highlight>
                  <a:srgbClr val="FFFFFF"/>
                </a:highlight>
                <a:latin typeface="Consolas" panose="020B0609020204030204" pitchFamily="49" charset="0"/>
              </a:rPr>
              <a:t>T</a:t>
            </a:r>
            <a:r>
              <a:rPr lang="pl-PL" sz="2000" dirty="0">
                <a:solidFill>
                  <a:srgbClr val="000000"/>
                </a:solidFill>
                <a:highlight>
                  <a:srgbClr val="FFFFFF"/>
                </a:highlight>
                <a:latin typeface="Consolas" panose="020B0609020204030204" pitchFamily="49" charset="0"/>
              </a:rPr>
              <a:t>&gt;</a:t>
            </a:r>
          </a:p>
          <a:p>
            <a:pPr marL="0" indent="0">
              <a:buNone/>
            </a:pPr>
            <a:r>
              <a:rPr lang="en-US" sz="2000" dirty="0">
                <a:solidFill>
                  <a:srgbClr val="0000FF"/>
                </a:solidFill>
                <a:highlight>
                  <a:srgbClr val="FFFFFF"/>
                </a:highlight>
                <a:latin typeface="Consolas" panose="020B0609020204030204" pitchFamily="49" charset="0"/>
              </a:rPr>
              <a:t>using</a:t>
            </a:r>
            <a:r>
              <a:rPr lang="en-US" sz="2000" dirty="0">
                <a:solidFill>
                  <a:srgbClr val="000000"/>
                </a:solidFill>
                <a:highlight>
                  <a:srgbClr val="FFFFFF"/>
                </a:highlight>
                <a:latin typeface="Consolas" panose="020B0609020204030204" pitchFamily="49" charset="0"/>
              </a:rPr>
              <a:t> </a:t>
            </a:r>
            <a:r>
              <a:rPr lang="en-US" sz="2000" dirty="0" err="1">
                <a:solidFill>
                  <a:srgbClr val="2B91AF"/>
                </a:solidFill>
                <a:highlight>
                  <a:srgbClr val="FFFFFF"/>
                </a:highlight>
                <a:latin typeface="Consolas" panose="020B0609020204030204" pitchFamily="49" charset="0"/>
              </a:rPr>
              <a:t>Vec</a:t>
            </a:r>
            <a:r>
              <a:rPr lang="en-US" sz="2000" dirty="0">
                <a:solidFill>
                  <a:srgbClr val="000000"/>
                </a:solidFill>
                <a:highlight>
                  <a:srgbClr val="FFFFFF"/>
                </a:highlight>
                <a:latin typeface="Consolas" panose="020B0609020204030204" pitchFamily="49" charset="0"/>
              </a:rPr>
              <a:t> = </a:t>
            </a:r>
            <a:r>
              <a:rPr lang="en-US" sz="2000" dirty="0" err="1">
                <a:solidFill>
                  <a:srgbClr val="000000"/>
                </a:solidFill>
                <a:highlight>
                  <a:srgbClr val="FFFFFF"/>
                </a:highlight>
                <a:latin typeface="Consolas" panose="020B0609020204030204" pitchFamily="49" charset="0"/>
              </a:rPr>
              <a:t>std</a:t>
            </a:r>
            <a:r>
              <a:rPr lang="en-US" sz="2000" dirty="0">
                <a:solidFill>
                  <a:srgbClr val="000000"/>
                </a:solidFill>
                <a:highlight>
                  <a:srgbClr val="FFFFFF"/>
                </a:highlight>
                <a:latin typeface="Consolas" panose="020B0609020204030204" pitchFamily="49" charset="0"/>
              </a:rPr>
              <a:t>::</a:t>
            </a:r>
            <a:r>
              <a:rPr lang="en-US" sz="2000" dirty="0">
                <a:solidFill>
                  <a:srgbClr val="2B91AF"/>
                </a:solidFill>
                <a:highlight>
                  <a:srgbClr val="FFFFFF"/>
                </a:highlight>
                <a:latin typeface="Consolas" panose="020B0609020204030204" pitchFamily="49" charset="0"/>
              </a:rPr>
              <a:t>vector</a:t>
            </a:r>
            <a:r>
              <a:rPr lang="en-US" sz="2000" dirty="0">
                <a:solidFill>
                  <a:srgbClr val="000000"/>
                </a:solidFill>
                <a:highlight>
                  <a:srgbClr val="FFFFFF"/>
                </a:highlight>
                <a:latin typeface="Consolas" panose="020B0609020204030204" pitchFamily="49" charset="0"/>
              </a:rPr>
              <a:t>&lt;</a:t>
            </a:r>
            <a:r>
              <a:rPr lang="en-US" sz="2000" dirty="0">
                <a:solidFill>
                  <a:srgbClr val="2B91AF"/>
                </a:solidFill>
                <a:highlight>
                  <a:srgbClr val="FFFFFF"/>
                </a:highlight>
                <a:latin typeface="Consolas" panose="020B0609020204030204" pitchFamily="49" charset="0"/>
              </a:rPr>
              <a:t>T</a:t>
            </a:r>
            <a:r>
              <a:rPr lang="en-US" sz="2000" dirty="0">
                <a:solidFill>
                  <a:srgbClr val="000000"/>
                </a:solidFill>
                <a:highlight>
                  <a:srgbClr val="FFFFFF"/>
                </a:highlight>
                <a:latin typeface="Consolas" panose="020B0609020204030204" pitchFamily="49" charset="0"/>
              </a:rPr>
              <a:t>, </a:t>
            </a:r>
            <a:r>
              <a:rPr lang="en-US" sz="2000" dirty="0" err="1">
                <a:solidFill>
                  <a:srgbClr val="000000"/>
                </a:solidFill>
                <a:highlight>
                  <a:srgbClr val="FFFFFF"/>
                </a:highlight>
                <a:latin typeface="Consolas" panose="020B0609020204030204" pitchFamily="49" charset="0"/>
              </a:rPr>
              <a:t>My_alloc</a:t>
            </a:r>
            <a:r>
              <a:rPr lang="en-US" sz="2000" dirty="0">
                <a:solidFill>
                  <a:srgbClr val="000000"/>
                </a:solidFill>
                <a:highlight>
                  <a:srgbClr val="FFFFFF"/>
                </a:highlight>
                <a:latin typeface="Consolas" panose="020B0609020204030204" pitchFamily="49" charset="0"/>
              </a:rPr>
              <a:t>&lt;</a:t>
            </a:r>
            <a:r>
              <a:rPr lang="en-US" sz="2000" dirty="0">
                <a:solidFill>
                  <a:srgbClr val="2B91AF"/>
                </a:solidFill>
                <a:highlight>
                  <a:srgbClr val="FFFFFF"/>
                </a:highlight>
                <a:latin typeface="Consolas" panose="020B0609020204030204" pitchFamily="49" charset="0"/>
              </a:rPr>
              <a:t>T</a:t>
            </a:r>
            <a:r>
              <a:rPr lang="en-US" sz="2000" dirty="0">
                <a:solidFill>
                  <a:srgbClr val="000000"/>
                </a:solidFill>
                <a:highlight>
                  <a:srgbClr val="FFFFFF"/>
                </a:highlight>
                <a:latin typeface="Consolas" panose="020B0609020204030204" pitchFamily="49" charset="0"/>
              </a:rPr>
              <a:t>&gt;&gt;;</a:t>
            </a:r>
          </a:p>
          <a:p>
            <a:pPr marL="0" indent="0">
              <a:buNone/>
            </a:pPr>
            <a:r>
              <a:rPr lang="en-US" sz="2000" dirty="0">
                <a:solidFill>
                  <a:srgbClr val="008000"/>
                </a:solidFill>
                <a:highlight>
                  <a:srgbClr val="FFFFFF"/>
                </a:highlight>
                <a:latin typeface="Consolas" panose="020B0609020204030204" pitchFamily="49" charset="0"/>
              </a:rPr>
              <a:t>// standard vector using my allocator</a:t>
            </a:r>
            <a:endParaRPr lang="en-US" sz="2000" dirty="0">
              <a:solidFill>
                <a:srgbClr val="000000"/>
              </a:solidFill>
              <a:highlight>
                <a:srgbClr val="FFFFFF"/>
              </a:highlight>
              <a:latin typeface="Consolas" panose="020B0609020204030204" pitchFamily="49" charset="0"/>
            </a:endParaRPr>
          </a:p>
          <a:p>
            <a:pPr marL="0" indent="0">
              <a:buNone/>
            </a:pPr>
            <a:endParaRPr lang="pl-PL" sz="2000" dirty="0">
              <a:solidFill>
                <a:srgbClr val="000000"/>
              </a:solidFill>
              <a:highlight>
                <a:srgbClr val="FFFFFF"/>
              </a:highlight>
              <a:latin typeface="Consolas" panose="020B0609020204030204" pitchFamily="49" charset="0"/>
            </a:endParaRPr>
          </a:p>
          <a:p>
            <a:pPr marL="0" indent="0">
              <a:buNone/>
            </a:pPr>
            <a:r>
              <a:rPr lang="pl-PL" sz="2000" dirty="0" err="1">
                <a:solidFill>
                  <a:srgbClr val="2B91AF"/>
                </a:solidFill>
                <a:highlight>
                  <a:srgbClr val="FFFFFF"/>
                </a:highlight>
                <a:latin typeface="Consolas" panose="020B0609020204030204" pitchFamily="49" charset="0"/>
              </a:rPr>
              <a:t>Vec</a:t>
            </a:r>
            <a:r>
              <a:rPr lang="pl-PL" sz="2000" dirty="0">
                <a:solidFill>
                  <a:srgbClr val="000000"/>
                </a:solidFill>
                <a:highlight>
                  <a:srgbClr val="FFFFFF"/>
                </a:highlight>
                <a:latin typeface="Consolas" panose="020B0609020204030204" pitchFamily="49" charset="0"/>
              </a:rPr>
              <a:t>&lt;</a:t>
            </a:r>
            <a:r>
              <a:rPr lang="pl-PL" sz="2000" dirty="0" err="1">
                <a:solidFill>
                  <a:srgbClr val="0000FF"/>
                </a:solidFill>
                <a:highlight>
                  <a:srgbClr val="FFFFFF"/>
                </a:highlight>
                <a:latin typeface="Consolas" panose="020B0609020204030204" pitchFamily="49" charset="0"/>
              </a:rPr>
              <a:t>int</a:t>
            </a:r>
            <a:r>
              <a:rPr lang="pl-PL" sz="2000" dirty="0">
                <a:solidFill>
                  <a:srgbClr val="000000"/>
                </a:solidFill>
                <a:highlight>
                  <a:srgbClr val="FFFFFF"/>
                </a:highlight>
                <a:latin typeface="Consolas" panose="020B0609020204030204" pitchFamily="49" charset="0"/>
              </a:rPr>
              <a:t>&gt; </a:t>
            </a:r>
            <a:r>
              <a:rPr lang="pl-PL" sz="2000" dirty="0" err="1">
                <a:solidFill>
                  <a:srgbClr val="000000"/>
                </a:solidFill>
                <a:highlight>
                  <a:srgbClr val="FFFFFF"/>
                </a:highlight>
                <a:latin typeface="Consolas" panose="020B0609020204030204" pitchFamily="49" charset="0"/>
              </a:rPr>
              <a:t>fib</a:t>
            </a:r>
            <a:r>
              <a:rPr lang="pl-PL" sz="2000" dirty="0">
                <a:solidFill>
                  <a:srgbClr val="000000"/>
                </a:solidFill>
                <a:highlight>
                  <a:srgbClr val="FFFFFF"/>
                </a:highlight>
                <a:latin typeface="Consolas" panose="020B0609020204030204" pitchFamily="49" charset="0"/>
              </a:rPr>
              <a:t> = { 1, 2, 3, 5, 8, 13 };</a:t>
            </a:r>
          </a:p>
          <a:p>
            <a:pPr marL="0" indent="0">
              <a:buNone/>
            </a:pPr>
            <a:r>
              <a:rPr lang="pl-PL" sz="2000" dirty="0">
                <a:solidFill>
                  <a:srgbClr val="008000"/>
                </a:solidFill>
                <a:highlight>
                  <a:srgbClr val="FFFFFF"/>
                </a:highlight>
                <a:latin typeface="Consolas" panose="020B0609020204030204" pitchFamily="49" charset="0"/>
              </a:rPr>
              <a:t>// </a:t>
            </a:r>
            <a:r>
              <a:rPr lang="pl-PL" sz="2000" dirty="0" err="1">
                <a:solidFill>
                  <a:srgbClr val="008000"/>
                </a:solidFill>
                <a:highlight>
                  <a:srgbClr val="FFFFFF"/>
                </a:highlight>
                <a:latin typeface="Consolas" panose="020B0609020204030204" pitchFamily="49" charset="0"/>
              </a:rPr>
              <a:t>allocates</a:t>
            </a:r>
            <a:r>
              <a:rPr lang="pl-PL" sz="2000" dirty="0">
                <a:solidFill>
                  <a:srgbClr val="008000"/>
                </a:solidFill>
                <a:highlight>
                  <a:srgbClr val="FFFFFF"/>
                </a:highlight>
                <a:latin typeface="Consolas" panose="020B0609020204030204" pitchFamily="49" charset="0"/>
              </a:rPr>
              <a:t> </a:t>
            </a:r>
            <a:r>
              <a:rPr lang="pl-PL" sz="2000" dirty="0" err="1">
                <a:solidFill>
                  <a:srgbClr val="008000"/>
                </a:solidFill>
                <a:highlight>
                  <a:srgbClr val="FFFFFF"/>
                </a:highlight>
                <a:latin typeface="Consolas" panose="020B0609020204030204" pitchFamily="49" charset="0"/>
              </a:rPr>
              <a:t>elements</a:t>
            </a:r>
            <a:r>
              <a:rPr lang="pl-PL" sz="2000" dirty="0">
                <a:solidFill>
                  <a:srgbClr val="008000"/>
                </a:solidFill>
                <a:highlight>
                  <a:srgbClr val="FFFFFF"/>
                </a:highlight>
                <a:latin typeface="Consolas" panose="020B0609020204030204" pitchFamily="49" charset="0"/>
              </a:rPr>
              <a:t> </a:t>
            </a:r>
            <a:r>
              <a:rPr lang="pl-PL" sz="2000" dirty="0" err="1">
                <a:solidFill>
                  <a:srgbClr val="008000"/>
                </a:solidFill>
                <a:highlight>
                  <a:srgbClr val="FFFFFF"/>
                </a:highlight>
                <a:latin typeface="Consolas" panose="020B0609020204030204" pitchFamily="49" charset="0"/>
              </a:rPr>
              <a:t>using</a:t>
            </a:r>
            <a:r>
              <a:rPr lang="pl-PL" sz="2000" dirty="0">
                <a:solidFill>
                  <a:srgbClr val="008000"/>
                </a:solidFill>
                <a:highlight>
                  <a:srgbClr val="FFFFFF"/>
                </a:highlight>
                <a:latin typeface="Consolas" panose="020B0609020204030204" pitchFamily="49" charset="0"/>
              </a:rPr>
              <a:t> </a:t>
            </a:r>
            <a:r>
              <a:rPr lang="pl-PL" sz="2000" dirty="0" err="1">
                <a:solidFill>
                  <a:srgbClr val="008000"/>
                </a:solidFill>
                <a:highlight>
                  <a:srgbClr val="FFFFFF"/>
                </a:highlight>
                <a:latin typeface="Consolas" panose="020B0609020204030204" pitchFamily="49" charset="0"/>
              </a:rPr>
              <a:t>My_alloc</a:t>
            </a:r>
            <a:endParaRPr lang="pl-PL" sz="2000" dirty="0">
              <a:solidFill>
                <a:srgbClr val="000000"/>
              </a:solidFill>
              <a:highlight>
                <a:srgbClr val="FFFFFF"/>
              </a:highlight>
              <a:latin typeface="Consolas" panose="020B0609020204030204" pitchFamily="49" charset="0"/>
            </a:endParaRPr>
          </a:p>
          <a:p>
            <a:pPr marL="0" indent="0">
              <a:buNone/>
            </a:pPr>
            <a:endParaRPr lang="pl-PL" sz="2000" dirty="0">
              <a:solidFill>
                <a:srgbClr val="000000"/>
              </a:solidFill>
              <a:highlight>
                <a:srgbClr val="FFFFFF"/>
              </a:highlight>
              <a:latin typeface="Consolas" panose="020B0609020204030204" pitchFamily="49" charset="0"/>
            </a:endParaRPr>
          </a:p>
          <a:p>
            <a:pPr marL="0" indent="0">
              <a:buNone/>
            </a:pPr>
            <a:r>
              <a:rPr lang="pl-PL" sz="2000" dirty="0" err="1">
                <a:solidFill>
                  <a:srgbClr val="2B91AF"/>
                </a:solidFill>
                <a:highlight>
                  <a:srgbClr val="FFFFFF"/>
                </a:highlight>
                <a:latin typeface="Consolas" panose="020B0609020204030204" pitchFamily="49" charset="0"/>
              </a:rPr>
              <a:t>vector</a:t>
            </a:r>
            <a:r>
              <a:rPr lang="pl-PL" sz="2000" dirty="0">
                <a:solidFill>
                  <a:srgbClr val="000000"/>
                </a:solidFill>
                <a:highlight>
                  <a:srgbClr val="FFFFFF"/>
                </a:highlight>
                <a:latin typeface="Consolas" panose="020B0609020204030204" pitchFamily="49" charset="0"/>
              </a:rPr>
              <a:t>&lt;</a:t>
            </a:r>
            <a:r>
              <a:rPr lang="pl-PL" sz="2000" dirty="0" err="1">
                <a:solidFill>
                  <a:srgbClr val="0000FF"/>
                </a:solidFill>
                <a:highlight>
                  <a:srgbClr val="FFFFFF"/>
                </a:highlight>
                <a:latin typeface="Consolas" panose="020B0609020204030204" pitchFamily="49" charset="0"/>
              </a:rPr>
              <a:t>int</a:t>
            </a:r>
            <a:r>
              <a:rPr lang="pl-PL" sz="2000" dirty="0">
                <a:solidFill>
                  <a:srgbClr val="000000"/>
                </a:solidFill>
                <a:highlight>
                  <a:srgbClr val="FFFFFF"/>
                </a:highlight>
                <a:latin typeface="Consolas" panose="020B0609020204030204" pitchFamily="49" charset="0"/>
              </a:rPr>
              <a:t>, </a:t>
            </a:r>
            <a:r>
              <a:rPr lang="pl-PL" sz="2000" dirty="0" err="1">
                <a:solidFill>
                  <a:srgbClr val="000000"/>
                </a:solidFill>
                <a:highlight>
                  <a:srgbClr val="FFFFFF"/>
                </a:highlight>
                <a:latin typeface="Consolas" panose="020B0609020204030204" pitchFamily="49" charset="0"/>
              </a:rPr>
              <a:t>My_alloc</a:t>
            </a:r>
            <a:r>
              <a:rPr lang="pl-PL" sz="2000" dirty="0">
                <a:solidFill>
                  <a:srgbClr val="000000"/>
                </a:solidFill>
                <a:highlight>
                  <a:srgbClr val="FFFFFF"/>
                </a:highlight>
                <a:latin typeface="Consolas" panose="020B0609020204030204" pitchFamily="49" charset="0"/>
              </a:rPr>
              <a:t>&lt;</a:t>
            </a:r>
            <a:r>
              <a:rPr lang="pl-PL" sz="2000" dirty="0" err="1">
                <a:solidFill>
                  <a:srgbClr val="0000FF"/>
                </a:solidFill>
                <a:highlight>
                  <a:srgbClr val="FFFFFF"/>
                </a:highlight>
                <a:latin typeface="Consolas" panose="020B0609020204030204" pitchFamily="49" charset="0"/>
              </a:rPr>
              <a:t>int</a:t>
            </a:r>
            <a:r>
              <a:rPr lang="pl-PL" sz="2000" dirty="0">
                <a:solidFill>
                  <a:srgbClr val="000000"/>
                </a:solidFill>
                <a:highlight>
                  <a:srgbClr val="FFFFFF"/>
                </a:highlight>
                <a:latin typeface="Consolas" panose="020B0609020204030204" pitchFamily="49" charset="0"/>
              </a:rPr>
              <a:t>&gt;&gt; </a:t>
            </a:r>
            <a:r>
              <a:rPr lang="pl-PL" sz="2000" dirty="0" err="1">
                <a:solidFill>
                  <a:srgbClr val="000000"/>
                </a:solidFill>
                <a:highlight>
                  <a:srgbClr val="FFFFFF"/>
                </a:highlight>
                <a:latin typeface="Consolas" panose="020B0609020204030204" pitchFamily="49" charset="0"/>
              </a:rPr>
              <a:t>verbose</a:t>
            </a:r>
            <a:r>
              <a:rPr lang="pl-PL" sz="2000" dirty="0">
                <a:solidFill>
                  <a:srgbClr val="000000"/>
                </a:solidFill>
                <a:highlight>
                  <a:srgbClr val="FFFFFF"/>
                </a:highlight>
                <a:latin typeface="Consolas" panose="020B0609020204030204" pitchFamily="49" charset="0"/>
              </a:rPr>
              <a:t> = </a:t>
            </a:r>
            <a:r>
              <a:rPr lang="pl-PL" sz="2000" dirty="0" err="1">
                <a:solidFill>
                  <a:srgbClr val="000000"/>
                </a:solidFill>
                <a:highlight>
                  <a:srgbClr val="FFFFFF"/>
                </a:highlight>
                <a:latin typeface="Consolas" panose="020B0609020204030204" pitchFamily="49" charset="0"/>
              </a:rPr>
              <a:t>fib</a:t>
            </a:r>
            <a:r>
              <a:rPr lang="pl-PL" sz="2000" dirty="0">
                <a:solidFill>
                  <a:srgbClr val="000000"/>
                </a:solidFill>
                <a:highlight>
                  <a:srgbClr val="FFFFFF"/>
                </a:highlight>
                <a:latin typeface="Consolas" panose="020B0609020204030204" pitchFamily="49" charset="0"/>
              </a:rPr>
              <a:t>;</a:t>
            </a:r>
          </a:p>
          <a:p>
            <a:pPr marL="0" indent="0">
              <a:buNone/>
            </a:pPr>
            <a:r>
              <a:rPr lang="en-US" sz="2000" dirty="0">
                <a:solidFill>
                  <a:srgbClr val="008000"/>
                </a:solidFill>
                <a:highlight>
                  <a:srgbClr val="FFFFFF"/>
                </a:highlight>
                <a:latin typeface="Consolas" panose="020B0609020204030204" pitchFamily="49" charset="0"/>
              </a:rPr>
              <a:t>// verbose and fib are of the same type</a:t>
            </a:r>
            <a:endParaRPr lang="en-GB" altLang="pl-PL" sz="1900" dirty="0"/>
          </a:p>
        </p:txBody>
      </p:sp>
    </p:spTree>
    <p:extLst>
      <p:ext uri="{BB962C8B-B14F-4D97-AF65-F5344CB8AC3E}">
        <p14:creationId xmlns:p14="http://schemas.microsoft.com/office/powerpoint/2010/main" val="618849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normAutofit/>
          </a:bodyPr>
          <a:lstStyle/>
          <a:p>
            <a:pPr eaLnBrk="1" hangingPunct="1">
              <a:defRPr/>
            </a:pPr>
            <a:r>
              <a:rPr lang="pl-PL" altLang="pl-PL" sz="4000" dirty="0" err="1" smtClean="0"/>
              <a:t>Variadic</a:t>
            </a:r>
            <a:r>
              <a:rPr lang="pl-PL" altLang="pl-PL" sz="4000" dirty="0" smtClean="0"/>
              <a:t> </a:t>
            </a:r>
            <a:r>
              <a:rPr lang="pl-PL" altLang="pl-PL" sz="4000" dirty="0" err="1" smtClean="0"/>
              <a:t>templates</a:t>
            </a:r>
            <a:endParaRPr lang="pl-PL" altLang="pl-PL" sz="4000" dirty="0" smtClean="0"/>
          </a:p>
        </p:txBody>
      </p:sp>
      <p:sp>
        <p:nvSpPr>
          <p:cNvPr id="196611" name="Rectangle 3"/>
          <p:cNvSpPr>
            <a:spLocks noGrp="1" noChangeArrowheads="1"/>
          </p:cNvSpPr>
          <p:nvPr>
            <p:ph type="body" idx="1"/>
          </p:nvPr>
        </p:nvSpPr>
        <p:spPr>
          <a:xfrm>
            <a:off x="457200" y="1600200"/>
            <a:ext cx="8578850" cy="4997152"/>
          </a:xfrm>
        </p:spPr>
        <p:txBody>
          <a:bodyPr>
            <a:normAutofit fontScale="62500" lnSpcReduction="20000"/>
          </a:bodyPr>
          <a:lstStyle/>
          <a:p>
            <a:pPr>
              <a:lnSpc>
                <a:spcPct val="120000"/>
              </a:lnSpc>
              <a:defRPr/>
            </a:pPr>
            <a:r>
              <a:rPr lang="pl-PL" sz="3800" dirty="0"/>
              <a:t>A </a:t>
            </a:r>
            <a:r>
              <a:rPr lang="pl-PL" sz="3800" dirty="0" err="1"/>
              <a:t>function</a:t>
            </a:r>
            <a:r>
              <a:rPr lang="pl-PL" sz="3800" dirty="0"/>
              <a:t> </a:t>
            </a:r>
            <a:r>
              <a:rPr lang="pl-PL" sz="3800" dirty="0" err="1"/>
              <a:t>or</a:t>
            </a:r>
            <a:r>
              <a:rPr lang="pl-PL" sz="3800" dirty="0"/>
              <a:t> </a:t>
            </a:r>
            <a:r>
              <a:rPr lang="pl-PL" sz="3800" dirty="0" err="1"/>
              <a:t>class</a:t>
            </a:r>
            <a:r>
              <a:rPr lang="pl-PL" sz="3800" dirty="0"/>
              <a:t> </a:t>
            </a:r>
            <a:r>
              <a:rPr lang="pl-PL" sz="3800" dirty="0" err="1"/>
              <a:t>template</a:t>
            </a:r>
            <a:r>
              <a:rPr lang="pl-PL" sz="3800" dirty="0"/>
              <a:t> </a:t>
            </a:r>
            <a:r>
              <a:rPr lang="pl-PL" sz="3800" dirty="0" err="1"/>
              <a:t>may</a:t>
            </a:r>
            <a:r>
              <a:rPr lang="pl-PL" sz="3800" dirty="0"/>
              <a:t> </a:t>
            </a:r>
            <a:r>
              <a:rPr lang="pl-PL" sz="3800" dirty="0" err="1"/>
              <a:t>have</a:t>
            </a:r>
            <a:r>
              <a:rPr lang="pl-PL" sz="3800" dirty="0"/>
              <a:t> </a:t>
            </a:r>
            <a:r>
              <a:rPr lang="pl-PL" sz="3800" dirty="0" err="1"/>
              <a:t>variable</a:t>
            </a:r>
            <a:r>
              <a:rPr lang="pl-PL" sz="3800" dirty="0"/>
              <a:t> </a:t>
            </a:r>
            <a:r>
              <a:rPr lang="pl-PL" sz="3800" dirty="0" err="1"/>
              <a:t>number</a:t>
            </a:r>
            <a:r>
              <a:rPr lang="pl-PL" sz="3800" dirty="0"/>
              <a:t> of </a:t>
            </a:r>
            <a:r>
              <a:rPr lang="pl-PL" sz="3800" dirty="0" err="1"/>
              <a:t>parameters</a:t>
            </a:r>
            <a:r>
              <a:rPr lang="pl-PL" sz="3800" dirty="0"/>
              <a:t> (</a:t>
            </a:r>
            <a:r>
              <a:rPr lang="pl-PL" sz="3800" dirty="0" err="1"/>
              <a:t>variadic</a:t>
            </a:r>
            <a:r>
              <a:rPr lang="pl-PL" sz="3800" dirty="0"/>
              <a:t> </a:t>
            </a:r>
            <a:r>
              <a:rPr lang="pl-PL" sz="3800" dirty="0" err="1" smtClean="0"/>
              <a:t>template</a:t>
            </a:r>
            <a:r>
              <a:rPr lang="pl-PL" sz="3800" dirty="0" smtClean="0"/>
              <a:t>), </a:t>
            </a:r>
            <a:r>
              <a:rPr lang="pl-PL" sz="3800" dirty="0" err="1" smtClean="0"/>
              <a:t>example</a:t>
            </a:r>
            <a:r>
              <a:rPr lang="pl-PL" sz="3800" dirty="0" smtClean="0"/>
              <a:t> from: </a:t>
            </a:r>
            <a:r>
              <a:rPr lang="en-US" altLang="pl-PL" sz="3800" dirty="0" smtClean="0"/>
              <a:t>An Introduction to </a:t>
            </a:r>
            <a:r>
              <a:rPr lang="en-US" altLang="pl-PL" sz="3800" dirty="0" err="1" smtClean="0"/>
              <a:t>Variadic</a:t>
            </a:r>
            <a:r>
              <a:rPr lang="en-US" altLang="pl-PL" sz="3800" dirty="0" smtClean="0"/>
              <a:t> Templates in C++0x</a:t>
            </a:r>
            <a:r>
              <a:rPr lang="pl-PL" altLang="pl-PL" sz="3800" dirty="0" smtClean="0"/>
              <a:t> by Anthony Williams </a:t>
            </a:r>
            <a:r>
              <a:rPr lang="pl-PL" altLang="pl-PL" dirty="0" smtClean="0">
                <a:hlinkClick r:id="rId2"/>
              </a:rPr>
              <a:t>http://www.devx.com/cplus/Article/41533/0/page/1</a:t>
            </a:r>
            <a:r>
              <a:rPr lang="pl-PL" altLang="pl-PL" dirty="0" smtClean="0"/>
              <a:t/>
            </a:r>
            <a:br>
              <a:rPr lang="pl-PL" altLang="pl-PL" dirty="0" smtClean="0"/>
            </a:br>
            <a:endParaRPr lang="pl-PL" altLang="pl-PL" dirty="0" smtClean="0"/>
          </a:p>
          <a:p>
            <a:pPr eaLnBrk="1" hangingPunct="1">
              <a:lnSpc>
                <a:spcPct val="80000"/>
              </a:lnSpc>
              <a:defRPr/>
            </a:pPr>
            <a:endParaRPr lang="pl-PL" altLang="pl-PL" sz="1800" dirty="0" smtClean="0">
              <a:effectLst/>
            </a:endParaRPr>
          </a:p>
          <a:p>
            <a:pPr marL="0" indent="0">
              <a:buNone/>
            </a:pPr>
            <a:r>
              <a:rPr lang="pl-PL" sz="2600" dirty="0" err="1">
                <a:solidFill>
                  <a:srgbClr val="0000FF"/>
                </a:solidFill>
                <a:highlight>
                  <a:srgbClr val="FFFFFF"/>
                </a:highlight>
                <a:latin typeface="Consolas" panose="020B0609020204030204" pitchFamily="49" charset="0"/>
              </a:rPr>
              <a:t>template</a:t>
            </a:r>
            <a:r>
              <a:rPr lang="pl-PL" sz="2600" dirty="0">
                <a:solidFill>
                  <a:srgbClr val="000000"/>
                </a:solidFill>
                <a:highlight>
                  <a:srgbClr val="FFFFFF"/>
                </a:highlight>
                <a:latin typeface="Consolas" panose="020B0609020204030204" pitchFamily="49" charset="0"/>
              </a:rPr>
              <a:t>&lt;</a:t>
            </a:r>
            <a:r>
              <a:rPr lang="pl-PL" sz="2600" dirty="0" err="1">
                <a:solidFill>
                  <a:srgbClr val="0000FF"/>
                </a:solidFill>
                <a:highlight>
                  <a:srgbClr val="FFFFFF"/>
                </a:highlight>
                <a:latin typeface="Consolas" panose="020B0609020204030204" pitchFamily="49" charset="0"/>
              </a:rPr>
              <a:t>typename</a:t>
            </a:r>
            <a:r>
              <a:rPr lang="pl-PL" sz="2600" dirty="0">
                <a:solidFill>
                  <a:srgbClr val="000000"/>
                </a:solidFill>
                <a:highlight>
                  <a:srgbClr val="FFFFFF"/>
                </a:highlight>
                <a:latin typeface="Consolas" panose="020B0609020204030204" pitchFamily="49" charset="0"/>
              </a:rPr>
              <a:t> </a:t>
            </a:r>
            <a:r>
              <a:rPr lang="pl-PL" sz="2600" dirty="0">
                <a:solidFill>
                  <a:srgbClr val="2B91AF"/>
                </a:solidFill>
                <a:highlight>
                  <a:srgbClr val="FFFFFF"/>
                </a:highlight>
                <a:latin typeface="Consolas" panose="020B0609020204030204" pitchFamily="49" charset="0"/>
              </a:rPr>
              <a:t>T</a:t>
            </a:r>
            <a:r>
              <a:rPr lang="pl-PL" sz="2600" dirty="0">
                <a:solidFill>
                  <a:srgbClr val="000000"/>
                </a:solidFill>
                <a:highlight>
                  <a:srgbClr val="FFFFFF"/>
                </a:highlight>
                <a:latin typeface="Consolas" panose="020B0609020204030204" pitchFamily="49" charset="0"/>
              </a:rPr>
              <a:t>&gt;</a:t>
            </a:r>
          </a:p>
          <a:p>
            <a:pPr marL="0" indent="0">
              <a:buNone/>
            </a:pPr>
            <a:r>
              <a:rPr lang="pl-PL" sz="2600" dirty="0" err="1">
                <a:solidFill>
                  <a:srgbClr val="0000FF"/>
                </a:solidFill>
                <a:highlight>
                  <a:srgbClr val="FFFFFF"/>
                </a:highlight>
                <a:latin typeface="Consolas" panose="020B0609020204030204" pitchFamily="49" charset="0"/>
              </a:rPr>
              <a:t>void</a:t>
            </a:r>
            <a:r>
              <a:rPr lang="pl-PL" sz="2600" dirty="0">
                <a:solidFill>
                  <a:srgbClr val="000000"/>
                </a:solidFill>
                <a:highlight>
                  <a:srgbClr val="FFFFFF"/>
                </a:highlight>
                <a:latin typeface="Consolas" panose="020B0609020204030204" pitchFamily="49" charset="0"/>
              </a:rPr>
              <a:t> </a:t>
            </a:r>
            <a:r>
              <a:rPr lang="pl-PL" sz="2600" dirty="0" err="1">
                <a:solidFill>
                  <a:srgbClr val="000000"/>
                </a:solidFill>
                <a:highlight>
                  <a:srgbClr val="FFFFFF"/>
                </a:highlight>
                <a:latin typeface="Consolas" panose="020B0609020204030204" pitchFamily="49" charset="0"/>
              </a:rPr>
              <a:t>print_comma_separated_list</a:t>
            </a:r>
            <a:r>
              <a:rPr lang="pl-PL" sz="2600" dirty="0">
                <a:solidFill>
                  <a:srgbClr val="000000"/>
                </a:solidFill>
                <a:highlight>
                  <a:srgbClr val="FFFFFF"/>
                </a:highlight>
                <a:latin typeface="Consolas" panose="020B0609020204030204" pitchFamily="49" charset="0"/>
              </a:rPr>
              <a:t>(</a:t>
            </a:r>
            <a:r>
              <a:rPr lang="pl-PL" sz="2600" dirty="0">
                <a:solidFill>
                  <a:srgbClr val="2B91AF"/>
                </a:solidFill>
                <a:highlight>
                  <a:srgbClr val="FFFFFF"/>
                </a:highlight>
                <a:latin typeface="Consolas" panose="020B0609020204030204" pitchFamily="49" charset="0"/>
              </a:rPr>
              <a:t>T</a:t>
            </a:r>
            <a:r>
              <a:rPr lang="pl-PL" sz="2600" dirty="0">
                <a:solidFill>
                  <a:srgbClr val="000000"/>
                </a:solidFill>
                <a:highlight>
                  <a:srgbClr val="FFFFFF"/>
                </a:highlight>
                <a:latin typeface="Consolas" panose="020B0609020204030204" pitchFamily="49" charset="0"/>
              </a:rPr>
              <a:t> </a:t>
            </a:r>
            <a:r>
              <a:rPr lang="pl-PL" sz="2600" dirty="0" err="1">
                <a:solidFill>
                  <a:srgbClr val="808080"/>
                </a:solidFill>
                <a:highlight>
                  <a:srgbClr val="FFFFFF"/>
                </a:highlight>
                <a:latin typeface="Consolas" panose="020B0609020204030204" pitchFamily="49" charset="0"/>
              </a:rPr>
              <a:t>value</a:t>
            </a:r>
            <a:r>
              <a:rPr lang="pl-PL" sz="2600" dirty="0">
                <a:solidFill>
                  <a:srgbClr val="000000"/>
                </a:solidFill>
                <a:highlight>
                  <a:srgbClr val="FFFFFF"/>
                </a:highlight>
                <a:latin typeface="Consolas" panose="020B0609020204030204" pitchFamily="49" charset="0"/>
              </a:rPr>
              <a:t>)</a:t>
            </a:r>
          </a:p>
          <a:p>
            <a:pPr marL="0" indent="0">
              <a:buNone/>
            </a:pPr>
            <a:r>
              <a:rPr lang="pl-PL" sz="2600" dirty="0">
                <a:solidFill>
                  <a:srgbClr val="000000"/>
                </a:solidFill>
                <a:highlight>
                  <a:srgbClr val="FFFFFF"/>
                </a:highlight>
                <a:latin typeface="Consolas" panose="020B0609020204030204" pitchFamily="49" charset="0"/>
              </a:rPr>
              <a:t>{</a:t>
            </a:r>
          </a:p>
          <a:p>
            <a:pPr marL="0" indent="0">
              <a:buNone/>
            </a:pPr>
            <a:r>
              <a:rPr lang="en-US" sz="2600" dirty="0">
                <a:solidFill>
                  <a:srgbClr val="000000"/>
                </a:solidFill>
                <a:highlight>
                  <a:srgbClr val="FFFFFF"/>
                </a:highlight>
                <a:latin typeface="Consolas" panose="020B0609020204030204" pitchFamily="49" charset="0"/>
              </a:rPr>
              <a:t>    </a:t>
            </a:r>
            <a:r>
              <a:rPr lang="en-US" sz="2600" dirty="0" err="1">
                <a:solidFill>
                  <a:srgbClr val="000000"/>
                </a:solidFill>
                <a:highlight>
                  <a:srgbClr val="FFFFFF"/>
                </a:highlight>
                <a:latin typeface="Consolas" panose="020B0609020204030204" pitchFamily="49" charset="0"/>
              </a:rPr>
              <a:t>std</a:t>
            </a:r>
            <a:r>
              <a:rPr lang="en-US" sz="2600" dirty="0">
                <a:solidFill>
                  <a:srgbClr val="000000"/>
                </a:solidFill>
                <a:highlight>
                  <a:srgbClr val="FFFFFF"/>
                </a:highlight>
                <a:latin typeface="Consolas" panose="020B0609020204030204" pitchFamily="49" charset="0"/>
              </a:rPr>
              <a:t>::</a:t>
            </a:r>
            <a:r>
              <a:rPr lang="en-US" sz="2600" dirty="0" err="1">
                <a:solidFill>
                  <a:srgbClr val="000000"/>
                </a:solidFill>
                <a:highlight>
                  <a:srgbClr val="FFFFFF"/>
                </a:highlight>
                <a:latin typeface="Consolas" panose="020B0609020204030204" pitchFamily="49" charset="0"/>
              </a:rPr>
              <a:t>cout</a:t>
            </a:r>
            <a:r>
              <a:rPr lang="en-US" sz="2600" dirty="0">
                <a:solidFill>
                  <a:srgbClr val="000000"/>
                </a:solidFill>
                <a:highlight>
                  <a:srgbClr val="FFFFFF"/>
                </a:highlight>
                <a:latin typeface="Consolas" panose="020B0609020204030204" pitchFamily="49" charset="0"/>
              </a:rPr>
              <a:t> &lt;&lt; </a:t>
            </a:r>
            <a:r>
              <a:rPr lang="en-US" sz="2600" dirty="0">
                <a:solidFill>
                  <a:srgbClr val="808080"/>
                </a:solidFill>
                <a:highlight>
                  <a:srgbClr val="FFFFFF"/>
                </a:highlight>
                <a:latin typeface="Consolas" panose="020B0609020204030204" pitchFamily="49" charset="0"/>
              </a:rPr>
              <a:t>value</a:t>
            </a:r>
            <a:r>
              <a:rPr lang="en-US" sz="2600" dirty="0">
                <a:solidFill>
                  <a:srgbClr val="000000"/>
                </a:solidFill>
                <a:highlight>
                  <a:srgbClr val="FFFFFF"/>
                </a:highlight>
                <a:latin typeface="Consolas" panose="020B0609020204030204" pitchFamily="49" charset="0"/>
              </a:rPr>
              <a:t> &lt;&lt; </a:t>
            </a:r>
            <a:r>
              <a:rPr lang="en-US" sz="2600" dirty="0" err="1">
                <a:solidFill>
                  <a:srgbClr val="000000"/>
                </a:solidFill>
                <a:highlight>
                  <a:srgbClr val="FFFFFF"/>
                </a:highlight>
                <a:latin typeface="Consolas" panose="020B0609020204030204" pitchFamily="49" charset="0"/>
              </a:rPr>
              <a:t>std</a:t>
            </a:r>
            <a:r>
              <a:rPr lang="en-US" sz="2600" dirty="0">
                <a:solidFill>
                  <a:srgbClr val="000000"/>
                </a:solidFill>
                <a:highlight>
                  <a:srgbClr val="FFFFFF"/>
                </a:highlight>
                <a:latin typeface="Consolas" panose="020B0609020204030204" pitchFamily="49" charset="0"/>
              </a:rPr>
              <a:t>::</a:t>
            </a:r>
            <a:r>
              <a:rPr lang="en-US" sz="2600" dirty="0" err="1">
                <a:solidFill>
                  <a:srgbClr val="000000"/>
                </a:solidFill>
                <a:highlight>
                  <a:srgbClr val="FFFFFF"/>
                </a:highlight>
                <a:latin typeface="Consolas" panose="020B0609020204030204" pitchFamily="49" charset="0"/>
              </a:rPr>
              <a:t>endl</a:t>
            </a:r>
            <a:r>
              <a:rPr lang="en-US" sz="2600" dirty="0">
                <a:solidFill>
                  <a:srgbClr val="000000"/>
                </a:solidFill>
                <a:highlight>
                  <a:srgbClr val="FFFFFF"/>
                </a:highlight>
                <a:latin typeface="Consolas" panose="020B0609020204030204" pitchFamily="49" charset="0"/>
              </a:rPr>
              <a:t>;</a:t>
            </a:r>
          </a:p>
          <a:p>
            <a:pPr marL="0" indent="0">
              <a:buNone/>
            </a:pPr>
            <a:r>
              <a:rPr lang="pl-PL" sz="2600" dirty="0">
                <a:solidFill>
                  <a:srgbClr val="000000"/>
                </a:solidFill>
                <a:highlight>
                  <a:srgbClr val="FFFFFF"/>
                </a:highlight>
                <a:latin typeface="Consolas" panose="020B0609020204030204" pitchFamily="49" charset="0"/>
              </a:rPr>
              <a:t>}</a:t>
            </a:r>
          </a:p>
          <a:p>
            <a:pPr marL="0" indent="0">
              <a:buNone/>
            </a:pPr>
            <a:endParaRPr lang="pl-PL" sz="2600" dirty="0">
              <a:solidFill>
                <a:srgbClr val="000000"/>
              </a:solidFill>
              <a:highlight>
                <a:srgbClr val="FFFFFF"/>
              </a:highlight>
              <a:latin typeface="Consolas" panose="020B0609020204030204" pitchFamily="49" charset="0"/>
            </a:endParaRPr>
          </a:p>
          <a:p>
            <a:pPr marL="0" indent="0">
              <a:buNone/>
            </a:pPr>
            <a:r>
              <a:rPr lang="pl-PL" sz="2600" dirty="0" err="1">
                <a:solidFill>
                  <a:srgbClr val="0000FF"/>
                </a:solidFill>
                <a:highlight>
                  <a:srgbClr val="FFFFFF"/>
                </a:highlight>
                <a:latin typeface="Consolas" panose="020B0609020204030204" pitchFamily="49" charset="0"/>
              </a:rPr>
              <a:t>template</a:t>
            </a:r>
            <a:r>
              <a:rPr lang="pl-PL" sz="2600" dirty="0">
                <a:solidFill>
                  <a:srgbClr val="000000"/>
                </a:solidFill>
                <a:highlight>
                  <a:srgbClr val="FFFFFF"/>
                </a:highlight>
                <a:latin typeface="Consolas" panose="020B0609020204030204" pitchFamily="49" charset="0"/>
              </a:rPr>
              <a:t>&lt;</a:t>
            </a:r>
            <a:r>
              <a:rPr lang="pl-PL" sz="2600" dirty="0" err="1">
                <a:solidFill>
                  <a:srgbClr val="0000FF"/>
                </a:solidFill>
                <a:highlight>
                  <a:srgbClr val="FFFFFF"/>
                </a:highlight>
                <a:latin typeface="Consolas" panose="020B0609020204030204" pitchFamily="49" charset="0"/>
              </a:rPr>
              <a:t>typename</a:t>
            </a:r>
            <a:r>
              <a:rPr lang="pl-PL" sz="2600" dirty="0">
                <a:solidFill>
                  <a:srgbClr val="000000"/>
                </a:solidFill>
                <a:highlight>
                  <a:srgbClr val="FFFFFF"/>
                </a:highlight>
                <a:latin typeface="Consolas" panose="020B0609020204030204" pitchFamily="49" charset="0"/>
              </a:rPr>
              <a:t> </a:t>
            </a:r>
            <a:r>
              <a:rPr lang="pl-PL" sz="2600" dirty="0">
                <a:solidFill>
                  <a:srgbClr val="2B91AF"/>
                </a:solidFill>
                <a:highlight>
                  <a:srgbClr val="FFFFFF"/>
                </a:highlight>
                <a:latin typeface="Consolas" panose="020B0609020204030204" pitchFamily="49" charset="0"/>
              </a:rPr>
              <a:t>First</a:t>
            </a:r>
            <a:r>
              <a:rPr lang="pl-PL" sz="2600" dirty="0">
                <a:solidFill>
                  <a:srgbClr val="000000"/>
                </a:solidFill>
                <a:highlight>
                  <a:srgbClr val="FFFFFF"/>
                </a:highlight>
                <a:latin typeface="Consolas" panose="020B0609020204030204" pitchFamily="49" charset="0"/>
              </a:rPr>
              <a:t>, </a:t>
            </a:r>
            <a:r>
              <a:rPr lang="pl-PL" sz="2600" dirty="0" err="1">
                <a:solidFill>
                  <a:srgbClr val="0000FF"/>
                </a:solidFill>
                <a:highlight>
                  <a:srgbClr val="FFFFFF"/>
                </a:highlight>
                <a:latin typeface="Consolas" panose="020B0609020204030204" pitchFamily="49" charset="0"/>
              </a:rPr>
              <a:t>typename</a:t>
            </a:r>
            <a:r>
              <a:rPr lang="pl-PL" sz="2600" dirty="0">
                <a:solidFill>
                  <a:srgbClr val="000000"/>
                </a:solidFill>
                <a:highlight>
                  <a:srgbClr val="FFFFFF"/>
                </a:highlight>
                <a:latin typeface="Consolas" panose="020B0609020204030204" pitchFamily="49" charset="0"/>
              </a:rPr>
              <a:t> ... </a:t>
            </a:r>
            <a:r>
              <a:rPr lang="pl-PL" sz="2600" dirty="0">
                <a:solidFill>
                  <a:srgbClr val="2B91AF"/>
                </a:solidFill>
                <a:highlight>
                  <a:srgbClr val="FFFFFF"/>
                </a:highlight>
                <a:latin typeface="Consolas" panose="020B0609020204030204" pitchFamily="49" charset="0"/>
              </a:rPr>
              <a:t>Rest</a:t>
            </a:r>
            <a:r>
              <a:rPr lang="pl-PL" sz="2600" dirty="0">
                <a:solidFill>
                  <a:srgbClr val="000000"/>
                </a:solidFill>
                <a:highlight>
                  <a:srgbClr val="FFFFFF"/>
                </a:highlight>
                <a:latin typeface="Consolas" panose="020B0609020204030204" pitchFamily="49" charset="0"/>
              </a:rPr>
              <a:t>&gt;</a:t>
            </a:r>
          </a:p>
          <a:p>
            <a:pPr marL="0" indent="0">
              <a:buNone/>
            </a:pPr>
            <a:r>
              <a:rPr lang="en-US" sz="2600" dirty="0">
                <a:solidFill>
                  <a:srgbClr val="0000FF"/>
                </a:solidFill>
                <a:highlight>
                  <a:srgbClr val="FFFFFF"/>
                </a:highlight>
                <a:latin typeface="Consolas" panose="020B0609020204030204" pitchFamily="49" charset="0"/>
              </a:rPr>
              <a:t>void</a:t>
            </a:r>
            <a:r>
              <a:rPr lang="en-US" sz="2600" dirty="0">
                <a:solidFill>
                  <a:srgbClr val="000000"/>
                </a:solidFill>
                <a:highlight>
                  <a:srgbClr val="FFFFFF"/>
                </a:highlight>
                <a:latin typeface="Consolas" panose="020B0609020204030204" pitchFamily="49" charset="0"/>
              </a:rPr>
              <a:t> </a:t>
            </a:r>
            <a:r>
              <a:rPr lang="en-US" sz="2600" dirty="0" err="1">
                <a:solidFill>
                  <a:srgbClr val="000000"/>
                </a:solidFill>
                <a:highlight>
                  <a:srgbClr val="FFFFFF"/>
                </a:highlight>
                <a:latin typeface="Consolas" panose="020B0609020204030204" pitchFamily="49" charset="0"/>
              </a:rPr>
              <a:t>print_comma_separated_list</a:t>
            </a:r>
            <a:r>
              <a:rPr lang="en-US" sz="2600" dirty="0">
                <a:solidFill>
                  <a:srgbClr val="000000"/>
                </a:solidFill>
                <a:highlight>
                  <a:srgbClr val="FFFFFF"/>
                </a:highlight>
                <a:latin typeface="Consolas" panose="020B0609020204030204" pitchFamily="49" charset="0"/>
              </a:rPr>
              <a:t>(</a:t>
            </a:r>
            <a:r>
              <a:rPr lang="en-US" sz="2600" dirty="0">
                <a:solidFill>
                  <a:srgbClr val="2B91AF"/>
                </a:solidFill>
                <a:highlight>
                  <a:srgbClr val="FFFFFF"/>
                </a:highlight>
                <a:latin typeface="Consolas" panose="020B0609020204030204" pitchFamily="49" charset="0"/>
              </a:rPr>
              <a:t>First</a:t>
            </a:r>
            <a:r>
              <a:rPr lang="en-US" sz="2600" dirty="0">
                <a:solidFill>
                  <a:srgbClr val="000000"/>
                </a:solidFill>
                <a:highlight>
                  <a:srgbClr val="FFFFFF"/>
                </a:highlight>
                <a:latin typeface="Consolas" panose="020B0609020204030204" pitchFamily="49" charset="0"/>
              </a:rPr>
              <a:t> </a:t>
            </a:r>
            <a:r>
              <a:rPr lang="en-US" sz="2600" dirty="0" err="1">
                <a:solidFill>
                  <a:srgbClr val="808080"/>
                </a:solidFill>
                <a:highlight>
                  <a:srgbClr val="FFFFFF"/>
                </a:highlight>
                <a:latin typeface="Consolas" panose="020B0609020204030204" pitchFamily="49" charset="0"/>
              </a:rPr>
              <a:t>first</a:t>
            </a:r>
            <a:r>
              <a:rPr lang="en-US" sz="2600" dirty="0">
                <a:solidFill>
                  <a:srgbClr val="000000"/>
                </a:solidFill>
                <a:highlight>
                  <a:srgbClr val="FFFFFF"/>
                </a:highlight>
                <a:latin typeface="Consolas" panose="020B0609020204030204" pitchFamily="49" charset="0"/>
              </a:rPr>
              <a:t>, </a:t>
            </a:r>
            <a:r>
              <a:rPr lang="en-US" sz="2600" dirty="0">
                <a:solidFill>
                  <a:srgbClr val="2B91AF"/>
                </a:solidFill>
                <a:highlight>
                  <a:srgbClr val="FFFFFF"/>
                </a:highlight>
                <a:latin typeface="Consolas" panose="020B0609020204030204" pitchFamily="49" charset="0"/>
              </a:rPr>
              <a:t>Rest</a:t>
            </a:r>
            <a:r>
              <a:rPr lang="en-US" sz="2600" dirty="0">
                <a:solidFill>
                  <a:srgbClr val="000000"/>
                </a:solidFill>
                <a:highlight>
                  <a:srgbClr val="FFFFFF"/>
                </a:highlight>
                <a:latin typeface="Consolas" panose="020B0609020204030204" pitchFamily="49" charset="0"/>
              </a:rPr>
              <a:t> ... </a:t>
            </a:r>
            <a:r>
              <a:rPr lang="en-US" sz="2600" dirty="0">
                <a:solidFill>
                  <a:srgbClr val="808080"/>
                </a:solidFill>
                <a:highlight>
                  <a:srgbClr val="FFFFFF"/>
                </a:highlight>
                <a:latin typeface="Consolas" panose="020B0609020204030204" pitchFamily="49" charset="0"/>
              </a:rPr>
              <a:t>rest</a:t>
            </a:r>
            <a:r>
              <a:rPr lang="en-US" sz="2600" dirty="0">
                <a:solidFill>
                  <a:srgbClr val="000000"/>
                </a:solidFill>
                <a:highlight>
                  <a:srgbClr val="FFFFFF"/>
                </a:highlight>
                <a:latin typeface="Consolas" panose="020B0609020204030204" pitchFamily="49" charset="0"/>
              </a:rPr>
              <a:t>)</a:t>
            </a:r>
          </a:p>
          <a:p>
            <a:pPr marL="0" indent="0">
              <a:buNone/>
            </a:pPr>
            <a:r>
              <a:rPr lang="pl-PL" sz="2600" dirty="0">
                <a:solidFill>
                  <a:srgbClr val="000000"/>
                </a:solidFill>
                <a:highlight>
                  <a:srgbClr val="FFFFFF"/>
                </a:highlight>
                <a:latin typeface="Consolas" panose="020B0609020204030204" pitchFamily="49" charset="0"/>
              </a:rPr>
              <a:t>{</a:t>
            </a:r>
          </a:p>
          <a:p>
            <a:pPr marL="0" indent="0">
              <a:buNone/>
            </a:pPr>
            <a:r>
              <a:rPr lang="pl-PL" sz="2600" dirty="0">
                <a:solidFill>
                  <a:srgbClr val="000000"/>
                </a:solidFill>
                <a:highlight>
                  <a:srgbClr val="FFFFFF"/>
                </a:highlight>
                <a:latin typeface="Consolas" panose="020B0609020204030204" pitchFamily="49" charset="0"/>
              </a:rPr>
              <a:t>    </a:t>
            </a:r>
            <a:r>
              <a:rPr lang="pl-PL" sz="2600" dirty="0" err="1">
                <a:solidFill>
                  <a:srgbClr val="000000"/>
                </a:solidFill>
                <a:highlight>
                  <a:srgbClr val="FFFFFF"/>
                </a:highlight>
                <a:latin typeface="Consolas" panose="020B0609020204030204" pitchFamily="49" charset="0"/>
              </a:rPr>
              <a:t>std</a:t>
            </a:r>
            <a:r>
              <a:rPr lang="pl-PL" sz="2600" dirty="0">
                <a:solidFill>
                  <a:srgbClr val="000000"/>
                </a:solidFill>
                <a:highlight>
                  <a:srgbClr val="FFFFFF"/>
                </a:highlight>
                <a:latin typeface="Consolas" panose="020B0609020204030204" pitchFamily="49" charset="0"/>
              </a:rPr>
              <a:t>::</a:t>
            </a:r>
            <a:r>
              <a:rPr lang="pl-PL" sz="2600" dirty="0" err="1">
                <a:solidFill>
                  <a:srgbClr val="000000"/>
                </a:solidFill>
                <a:highlight>
                  <a:srgbClr val="FFFFFF"/>
                </a:highlight>
                <a:latin typeface="Consolas" panose="020B0609020204030204" pitchFamily="49" charset="0"/>
              </a:rPr>
              <a:t>cout</a:t>
            </a:r>
            <a:r>
              <a:rPr lang="pl-PL" sz="2600" dirty="0">
                <a:solidFill>
                  <a:srgbClr val="000000"/>
                </a:solidFill>
                <a:highlight>
                  <a:srgbClr val="FFFFFF"/>
                </a:highlight>
                <a:latin typeface="Consolas" panose="020B0609020204030204" pitchFamily="49" charset="0"/>
              </a:rPr>
              <a:t> &lt;&lt; </a:t>
            </a:r>
            <a:r>
              <a:rPr lang="pl-PL" sz="2600" dirty="0" err="1">
                <a:solidFill>
                  <a:srgbClr val="808080"/>
                </a:solidFill>
                <a:highlight>
                  <a:srgbClr val="FFFFFF"/>
                </a:highlight>
                <a:latin typeface="Consolas" panose="020B0609020204030204" pitchFamily="49" charset="0"/>
              </a:rPr>
              <a:t>first</a:t>
            </a:r>
            <a:r>
              <a:rPr lang="pl-PL" sz="2600" dirty="0">
                <a:solidFill>
                  <a:srgbClr val="000000"/>
                </a:solidFill>
                <a:highlight>
                  <a:srgbClr val="FFFFFF"/>
                </a:highlight>
                <a:latin typeface="Consolas" panose="020B0609020204030204" pitchFamily="49" charset="0"/>
              </a:rPr>
              <a:t> &lt;&lt; </a:t>
            </a:r>
            <a:r>
              <a:rPr lang="pl-PL" sz="2600" dirty="0">
                <a:solidFill>
                  <a:srgbClr val="A31515"/>
                </a:solidFill>
                <a:highlight>
                  <a:srgbClr val="FFFFFF"/>
                </a:highlight>
                <a:latin typeface="Consolas" panose="020B0609020204030204" pitchFamily="49" charset="0"/>
              </a:rPr>
              <a:t>","</a:t>
            </a:r>
            <a:r>
              <a:rPr lang="pl-PL" sz="2600" dirty="0">
                <a:solidFill>
                  <a:srgbClr val="000000"/>
                </a:solidFill>
                <a:highlight>
                  <a:srgbClr val="FFFFFF"/>
                </a:highlight>
                <a:latin typeface="Consolas" panose="020B0609020204030204" pitchFamily="49" charset="0"/>
              </a:rPr>
              <a:t>;</a:t>
            </a:r>
          </a:p>
          <a:p>
            <a:pPr marL="0" indent="0">
              <a:buNone/>
            </a:pPr>
            <a:r>
              <a:rPr lang="pl-PL" sz="2600" dirty="0">
                <a:solidFill>
                  <a:srgbClr val="000000"/>
                </a:solidFill>
                <a:highlight>
                  <a:srgbClr val="FFFFFF"/>
                </a:highlight>
                <a:latin typeface="Consolas" panose="020B0609020204030204" pitchFamily="49" charset="0"/>
              </a:rPr>
              <a:t>    </a:t>
            </a:r>
            <a:r>
              <a:rPr lang="pl-PL" sz="2600" dirty="0" err="1">
                <a:solidFill>
                  <a:srgbClr val="000000"/>
                </a:solidFill>
                <a:highlight>
                  <a:srgbClr val="FFFFFF"/>
                </a:highlight>
                <a:latin typeface="Consolas" panose="020B0609020204030204" pitchFamily="49" charset="0"/>
              </a:rPr>
              <a:t>print_comma_separated_list</a:t>
            </a:r>
            <a:r>
              <a:rPr lang="pl-PL" sz="2600" dirty="0">
                <a:solidFill>
                  <a:srgbClr val="000000"/>
                </a:solidFill>
                <a:highlight>
                  <a:srgbClr val="FFFFFF"/>
                </a:highlight>
                <a:latin typeface="Consolas" panose="020B0609020204030204" pitchFamily="49" charset="0"/>
              </a:rPr>
              <a:t>(</a:t>
            </a:r>
            <a:r>
              <a:rPr lang="pl-PL" sz="2600" dirty="0" err="1">
                <a:solidFill>
                  <a:srgbClr val="808080"/>
                </a:solidFill>
                <a:highlight>
                  <a:srgbClr val="FFFFFF"/>
                </a:highlight>
                <a:latin typeface="Consolas" panose="020B0609020204030204" pitchFamily="49" charset="0"/>
              </a:rPr>
              <a:t>rest</a:t>
            </a:r>
            <a:r>
              <a:rPr lang="pl-PL" sz="2600" dirty="0">
                <a:solidFill>
                  <a:srgbClr val="000000"/>
                </a:solidFill>
                <a:highlight>
                  <a:srgbClr val="FFFFFF"/>
                </a:highlight>
                <a:latin typeface="Consolas" panose="020B0609020204030204" pitchFamily="49" charset="0"/>
              </a:rPr>
              <a:t>...);</a:t>
            </a:r>
          </a:p>
          <a:p>
            <a:pPr marL="0" indent="0">
              <a:buNone/>
            </a:pPr>
            <a:r>
              <a:rPr lang="pl-PL" sz="2600" dirty="0">
                <a:solidFill>
                  <a:srgbClr val="000000"/>
                </a:solidFill>
                <a:highlight>
                  <a:srgbClr val="FFFFFF"/>
                </a:highlight>
                <a:latin typeface="Consolas" panose="020B0609020204030204" pitchFamily="49" charset="0"/>
              </a:rPr>
              <a:t>}</a:t>
            </a:r>
            <a:endParaRPr lang="pl-PL" altLang="pl-PL" sz="2600" dirty="0" smtClean="0">
              <a:effectLst/>
            </a:endParaRPr>
          </a:p>
          <a:p>
            <a:pPr lvl="1" eaLnBrk="1" hangingPunct="1">
              <a:lnSpc>
                <a:spcPct val="80000"/>
              </a:lnSpc>
              <a:buFontTx/>
              <a:buNone/>
              <a:defRPr/>
            </a:pPr>
            <a:endParaRPr lang="en-US" altLang="pl-PL" sz="1600" dirty="0" smtClean="0">
              <a:effectLst/>
            </a:endParaRPr>
          </a:p>
        </p:txBody>
      </p:sp>
    </p:spTree>
    <p:extLst>
      <p:ext uri="{BB962C8B-B14F-4D97-AF65-F5344CB8AC3E}">
        <p14:creationId xmlns:p14="http://schemas.microsoft.com/office/powerpoint/2010/main" val="2299151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p:txBody>
          <a:bodyPr/>
          <a:lstStyle/>
          <a:p>
            <a:pPr eaLnBrk="1" hangingPunct="1">
              <a:defRPr/>
            </a:pPr>
            <a:r>
              <a:rPr lang="pl-PL" dirty="0" smtClean="0"/>
              <a:t>Templates </a:t>
            </a:r>
            <a:endParaRPr lang="en-US" dirty="0" smtClean="0"/>
          </a:p>
        </p:txBody>
      </p:sp>
      <p:sp>
        <p:nvSpPr>
          <p:cNvPr id="707587" name="Rectangle 3"/>
          <p:cNvSpPr>
            <a:spLocks noGrp="1" noChangeArrowheads="1"/>
          </p:cNvSpPr>
          <p:nvPr>
            <p:ph type="body" idx="1"/>
          </p:nvPr>
        </p:nvSpPr>
        <p:spPr/>
        <p:txBody>
          <a:bodyPr>
            <a:normAutofit fontScale="85000" lnSpcReduction="20000"/>
          </a:bodyPr>
          <a:lstStyle/>
          <a:p>
            <a:pPr eaLnBrk="1" hangingPunct="1">
              <a:lnSpc>
                <a:spcPct val="110000"/>
              </a:lnSpc>
              <a:defRPr/>
            </a:pPr>
            <a:r>
              <a:rPr lang="pl-PL" altLang="pl-PL" sz="2800" dirty="0" err="1" smtClean="0"/>
              <a:t>Elements</a:t>
            </a:r>
            <a:r>
              <a:rPr lang="pl-PL" altLang="pl-PL" sz="2800" dirty="0" smtClean="0"/>
              <a:t> of </a:t>
            </a:r>
            <a:r>
              <a:rPr lang="pl-PL" altLang="pl-PL" sz="2800" dirty="0" err="1" smtClean="0"/>
              <a:t>of</a:t>
            </a:r>
            <a:r>
              <a:rPr lang="pl-PL" altLang="pl-PL" sz="2800" dirty="0" smtClean="0"/>
              <a:t> C++ (</a:t>
            </a:r>
            <a:r>
              <a:rPr lang="pl-PL" altLang="pl-PL" sz="2800" dirty="0" err="1" smtClean="0"/>
              <a:t>since</a:t>
            </a:r>
            <a:r>
              <a:rPr lang="pl-PL" altLang="pl-PL" sz="2800" dirty="0" smtClean="0"/>
              <a:t> C++11) </a:t>
            </a:r>
            <a:r>
              <a:rPr lang="pl-PL" altLang="pl-PL" sz="2800" dirty="0" err="1" smtClean="0"/>
              <a:t>useful</a:t>
            </a:r>
            <a:r>
              <a:rPr lang="pl-PL" altLang="pl-PL" sz="2800" dirty="0" smtClean="0"/>
              <a:t> for </a:t>
            </a:r>
            <a:r>
              <a:rPr lang="pl-PL" altLang="pl-PL" sz="2800" dirty="0" err="1" smtClean="0"/>
              <a:t>templates</a:t>
            </a:r>
            <a:r>
              <a:rPr lang="pl-PL" altLang="pl-PL" sz="2800" dirty="0" smtClean="0"/>
              <a:t> </a:t>
            </a:r>
            <a:r>
              <a:rPr lang="pl-PL" altLang="pl-PL" sz="2800" dirty="0" err="1" smtClean="0"/>
              <a:t>or</a:t>
            </a:r>
            <a:r>
              <a:rPr lang="pl-PL" altLang="pl-PL" sz="2800" dirty="0" smtClean="0"/>
              <a:t> </a:t>
            </a:r>
            <a:r>
              <a:rPr lang="pl-PL" altLang="pl-PL" sz="2800" dirty="0" err="1" smtClean="0"/>
              <a:t>mainly</a:t>
            </a:r>
            <a:r>
              <a:rPr lang="pl-PL" altLang="pl-PL" sz="2800" dirty="0" smtClean="0"/>
              <a:t> for </a:t>
            </a:r>
            <a:r>
              <a:rPr lang="pl-PL" altLang="pl-PL" sz="2800" dirty="0" err="1" smtClean="0"/>
              <a:t>them</a:t>
            </a:r>
            <a:endParaRPr lang="pl-PL" altLang="pl-PL" sz="2800" dirty="0" smtClean="0"/>
          </a:p>
          <a:p>
            <a:pPr eaLnBrk="1" hangingPunct="1">
              <a:lnSpc>
                <a:spcPct val="110000"/>
              </a:lnSpc>
              <a:defRPr/>
            </a:pPr>
            <a:endParaRPr lang="pl-PL" altLang="pl-PL" sz="2000" dirty="0" smtClean="0">
              <a:solidFill>
                <a:schemeClr val="hlink"/>
              </a:solidFill>
            </a:endParaRPr>
          </a:p>
          <a:p>
            <a:pPr lvl="1">
              <a:lnSpc>
                <a:spcPct val="120000"/>
              </a:lnSpc>
              <a:defRPr/>
            </a:pPr>
            <a:r>
              <a:rPr lang="en-US" sz="2100" dirty="0" smtClean="0">
                <a:solidFill>
                  <a:srgbClr val="0000FF"/>
                </a:solidFill>
                <a:highlight>
                  <a:srgbClr val="FFFFFF"/>
                </a:highlight>
                <a:latin typeface="Consolas" panose="020B0609020204030204" pitchFamily="49" charset="0"/>
              </a:rPr>
              <a:t>extern</a:t>
            </a:r>
            <a:r>
              <a:rPr lang="en-US" sz="2100" dirty="0" smtClean="0">
                <a:solidFill>
                  <a:srgbClr val="000000"/>
                </a:solidFill>
                <a:highlight>
                  <a:srgbClr val="FFFFFF"/>
                </a:highlight>
                <a:latin typeface="Consolas" panose="020B0609020204030204" pitchFamily="49" charset="0"/>
              </a:rPr>
              <a:t> </a:t>
            </a:r>
            <a:r>
              <a:rPr lang="en-US" sz="2100" dirty="0">
                <a:solidFill>
                  <a:srgbClr val="0000FF"/>
                </a:solidFill>
                <a:highlight>
                  <a:srgbClr val="FFFFFF"/>
                </a:highlight>
                <a:latin typeface="Consolas" panose="020B0609020204030204" pitchFamily="49" charset="0"/>
              </a:rPr>
              <a:t>template</a:t>
            </a:r>
            <a:r>
              <a:rPr lang="en-US" sz="2100" dirty="0">
                <a:solidFill>
                  <a:srgbClr val="000000"/>
                </a:solidFill>
                <a:highlight>
                  <a:srgbClr val="FFFFFF"/>
                </a:highlight>
                <a:latin typeface="Consolas" panose="020B0609020204030204" pitchFamily="49" charset="0"/>
              </a:rPr>
              <a:t> </a:t>
            </a:r>
            <a:r>
              <a:rPr lang="en-US" sz="2100" dirty="0">
                <a:solidFill>
                  <a:srgbClr val="0000FF"/>
                </a:solidFill>
                <a:highlight>
                  <a:srgbClr val="FFFFFF"/>
                </a:highlight>
                <a:latin typeface="Consolas" panose="020B0609020204030204" pitchFamily="49" charset="0"/>
              </a:rPr>
              <a:t>class</a:t>
            </a:r>
            <a:r>
              <a:rPr lang="en-US" sz="2100" dirty="0">
                <a:solidFill>
                  <a:srgbClr val="000000"/>
                </a:solidFill>
                <a:highlight>
                  <a:srgbClr val="FFFFFF"/>
                </a:highlight>
                <a:latin typeface="Consolas" panose="020B0609020204030204" pitchFamily="49" charset="0"/>
              </a:rPr>
              <a:t> </a:t>
            </a:r>
            <a:r>
              <a:rPr lang="en-US" sz="2100" dirty="0" err="1">
                <a:solidFill>
                  <a:srgbClr val="000000"/>
                </a:solidFill>
                <a:highlight>
                  <a:srgbClr val="FFFFFF"/>
                </a:highlight>
                <a:latin typeface="Consolas" panose="020B0609020204030204" pitchFamily="49" charset="0"/>
              </a:rPr>
              <a:t>std</a:t>
            </a:r>
            <a:r>
              <a:rPr lang="en-US" sz="2100" dirty="0">
                <a:solidFill>
                  <a:srgbClr val="000000"/>
                </a:solidFill>
                <a:highlight>
                  <a:srgbClr val="FFFFFF"/>
                </a:highlight>
                <a:latin typeface="Consolas" panose="020B0609020204030204" pitchFamily="49" charset="0"/>
              </a:rPr>
              <a:t>::</a:t>
            </a:r>
            <a:r>
              <a:rPr lang="en-US" sz="2100" dirty="0">
                <a:solidFill>
                  <a:srgbClr val="2B91AF"/>
                </a:solidFill>
                <a:highlight>
                  <a:srgbClr val="FFFFFF"/>
                </a:highlight>
                <a:latin typeface="Consolas" panose="020B0609020204030204" pitchFamily="49" charset="0"/>
              </a:rPr>
              <a:t>vector</a:t>
            </a:r>
            <a:r>
              <a:rPr lang="en-US" sz="2100" dirty="0">
                <a:solidFill>
                  <a:srgbClr val="000000"/>
                </a:solidFill>
                <a:highlight>
                  <a:srgbClr val="FFFFFF"/>
                </a:highlight>
                <a:latin typeface="Consolas" panose="020B0609020204030204" pitchFamily="49" charset="0"/>
              </a:rPr>
              <a:t>&lt;</a:t>
            </a:r>
            <a:r>
              <a:rPr lang="en-US" sz="2100" dirty="0" err="1">
                <a:solidFill>
                  <a:srgbClr val="2B91AF"/>
                </a:solidFill>
                <a:highlight>
                  <a:srgbClr val="FFFFFF"/>
                </a:highlight>
                <a:latin typeface="Consolas" panose="020B0609020204030204" pitchFamily="49" charset="0"/>
              </a:rPr>
              <a:t>MyClass</a:t>
            </a:r>
            <a:r>
              <a:rPr lang="en-US" sz="2100" dirty="0">
                <a:solidFill>
                  <a:srgbClr val="000000"/>
                </a:solidFill>
                <a:highlight>
                  <a:srgbClr val="FFFFFF"/>
                </a:highlight>
                <a:latin typeface="Consolas" panose="020B0609020204030204" pitchFamily="49" charset="0"/>
              </a:rPr>
              <a:t>&gt;;</a:t>
            </a:r>
            <a:r>
              <a:rPr lang="pl-PL" altLang="pl-PL" sz="2100" dirty="0" smtClean="0"/>
              <a:t>   </a:t>
            </a:r>
            <a:br>
              <a:rPr lang="pl-PL" altLang="pl-PL" sz="2100" dirty="0" smtClean="0"/>
            </a:br>
            <a:r>
              <a:rPr lang="pl-PL" altLang="pl-PL" sz="2100" dirty="0" smtClean="0"/>
              <a:t>- </a:t>
            </a:r>
            <a:r>
              <a:rPr lang="pl-PL" sz="2100" dirty="0"/>
              <a:t>for </a:t>
            </a:r>
            <a:r>
              <a:rPr lang="pl-PL" sz="2100" dirty="0" err="1"/>
              <a:t>optimizing</a:t>
            </a:r>
            <a:r>
              <a:rPr lang="pl-PL" sz="2100" dirty="0"/>
              <a:t> the </a:t>
            </a:r>
            <a:r>
              <a:rPr lang="pl-PL" sz="2100" dirty="0" err="1"/>
              <a:t>compilation</a:t>
            </a:r>
            <a:r>
              <a:rPr lang="pl-PL" sz="2100" dirty="0"/>
              <a:t>: do not </a:t>
            </a:r>
            <a:r>
              <a:rPr lang="pl-PL" sz="2100" dirty="0" err="1"/>
              <a:t>instantinate</a:t>
            </a:r>
            <a:r>
              <a:rPr lang="pl-PL" sz="2100" dirty="0"/>
              <a:t> the </a:t>
            </a:r>
            <a:r>
              <a:rPr lang="pl-PL" sz="2100" dirty="0" err="1"/>
              <a:t>template</a:t>
            </a:r>
            <a:r>
              <a:rPr lang="pl-PL" sz="2100" dirty="0"/>
              <a:t> </a:t>
            </a:r>
            <a:r>
              <a:rPr lang="pl-PL" sz="2100" dirty="0" err="1"/>
              <a:t>now</a:t>
            </a:r>
            <a:r>
              <a:rPr lang="pl-PL" sz="2100" dirty="0"/>
              <a:t>, </a:t>
            </a:r>
            <a:r>
              <a:rPr lang="pl-PL" sz="2100" dirty="0" err="1"/>
              <a:t>it</a:t>
            </a:r>
            <a:r>
              <a:rPr lang="pl-PL" sz="2100" dirty="0"/>
              <a:t> </a:t>
            </a:r>
            <a:r>
              <a:rPr lang="pl-PL" sz="2100" dirty="0" err="1"/>
              <a:t>will</a:t>
            </a:r>
            <a:r>
              <a:rPr lang="pl-PL" sz="2100" dirty="0"/>
              <a:t> be </a:t>
            </a:r>
            <a:r>
              <a:rPr lang="pl-PL" sz="2100" dirty="0" err="1"/>
              <a:t>instantinated</a:t>
            </a:r>
            <a:r>
              <a:rPr lang="pl-PL" sz="2100" dirty="0"/>
              <a:t> in </a:t>
            </a:r>
            <a:r>
              <a:rPr lang="pl-PL" sz="2100" dirty="0" err="1"/>
              <a:t>some</a:t>
            </a:r>
            <a:r>
              <a:rPr lang="pl-PL" sz="2100" dirty="0"/>
              <a:t> </a:t>
            </a:r>
            <a:r>
              <a:rPr lang="pl-PL" sz="2100" dirty="0" err="1"/>
              <a:t>other</a:t>
            </a:r>
            <a:r>
              <a:rPr lang="pl-PL" sz="2100" dirty="0"/>
              <a:t> module</a:t>
            </a:r>
            <a:endParaRPr lang="en-US" altLang="pl-PL" sz="2100" dirty="0" smtClean="0"/>
          </a:p>
          <a:p>
            <a:pPr eaLnBrk="1" hangingPunct="1">
              <a:lnSpc>
                <a:spcPct val="120000"/>
              </a:lnSpc>
              <a:defRPr/>
            </a:pPr>
            <a:endParaRPr lang="pl-PL" altLang="pl-PL" sz="2100" dirty="0" smtClean="0"/>
          </a:p>
          <a:p>
            <a:pPr lvl="1">
              <a:lnSpc>
                <a:spcPct val="120000"/>
              </a:lnSpc>
              <a:defRPr/>
            </a:pPr>
            <a:r>
              <a:rPr lang="pl-PL" sz="2100" dirty="0" err="1">
                <a:solidFill>
                  <a:srgbClr val="0000FF"/>
                </a:solidFill>
                <a:highlight>
                  <a:srgbClr val="FFFFFF"/>
                </a:highlight>
                <a:latin typeface="Consolas" panose="020B0609020204030204" pitchFamily="49" charset="0"/>
              </a:rPr>
              <a:t>static_assert</a:t>
            </a:r>
            <a:r>
              <a:rPr lang="pl-PL" sz="2100" dirty="0">
                <a:solidFill>
                  <a:srgbClr val="000000"/>
                </a:solidFill>
                <a:highlight>
                  <a:srgbClr val="FFFFFF"/>
                </a:highlight>
                <a:latin typeface="Consolas" panose="020B0609020204030204" pitchFamily="49" charset="0"/>
              </a:rPr>
              <a:t>(</a:t>
            </a:r>
            <a:r>
              <a:rPr lang="pl-PL" sz="2100" dirty="0" err="1">
                <a:solidFill>
                  <a:srgbClr val="000000"/>
                </a:solidFill>
                <a:highlight>
                  <a:srgbClr val="FFFFFF"/>
                </a:highlight>
                <a:latin typeface="Consolas" panose="020B0609020204030204" pitchFamily="49" charset="0"/>
              </a:rPr>
              <a:t>condition</a:t>
            </a:r>
            <a:r>
              <a:rPr lang="pl-PL" sz="2100" dirty="0">
                <a:solidFill>
                  <a:srgbClr val="000000"/>
                </a:solidFill>
                <a:highlight>
                  <a:srgbClr val="FFFFFF"/>
                </a:highlight>
                <a:latin typeface="Consolas" panose="020B0609020204030204" pitchFamily="49" charset="0"/>
              </a:rPr>
              <a:t>, </a:t>
            </a:r>
            <a:r>
              <a:rPr lang="pl-PL" sz="2100" dirty="0">
                <a:solidFill>
                  <a:srgbClr val="A31515"/>
                </a:solidFill>
                <a:highlight>
                  <a:srgbClr val="FFFFFF"/>
                </a:highlight>
                <a:latin typeface="Consolas" panose="020B0609020204030204" pitchFamily="49" charset="0"/>
              </a:rPr>
              <a:t>"Error </a:t>
            </a:r>
            <a:r>
              <a:rPr lang="pl-PL" sz="2100" dirty="0" err="1">
                <a:solidFill>
                  <a:srgbClr val="A31515"/>
                </a:solidFill>
                <a:highlight>
                  <a:srgbClr val="FFFFFF"/>
                </a:highlight>
                <a:latin typeface="Consolas" panose="020B0609020204030204" pitchFamily="49" charset="0"/>
              </a:rPr>
              <a:t>message</a:t>
            </a:r>
            <a:r>
              <a:rPr lang="pl-PL" sz="2100" dirty="0">
                <a:solidFill>
                  <a:srgbClr val="A31515"/>
                </a:solidFill>
                <a:highlight>
                  <a:srgbClr val="FFFFFF"/>
                </a:highlight>
                <a:latin typeface="Consolas" panose="020B0609020204030204" pitchFamily="49" charset="0"/>
              </a:rPr>
              <a:t>"</a:t>
            </a:r>
            <a:r>
              <a:rPr lang="pl-PL" sz="2100" dirty="0">
                <a:solidFill>
                  <a:srgbClr val="000000"/>
                </a:solidFill>
                <a:highlight>
                  <a:srgbClr val="FFFFFF"/>
                </a:highlight>
                <a:latin typeface="Consolas" panose="020B0609020204030204" pitchFamily="49" charset="0"/>
              </a:rPr>
              <a:t>);</a:t>
            </a:r>
            <a:r>
              <a:rPr lang="pl-PL" altLang="pl-PL" sz="2100" dirty="0" smtClean="0"/>
              <a:t/>
            </a:r>
            <a:br>
              <a:rPr lang="pl-PL" altLang="pl-PL" sz="2100" dirty="0" smtClean="0"/>
            </a:br>
            <a:r>
              <a:rPr lang="pl-PL" altLang="pl-PL" sz="2100" dirty="0" smtClean="0"/>
              <a:t>- </a:t>
            </a:r>
            <a:r>
              <a:rPr lang="pl-PL" sz="2100" dirty="0" err="1"/>
              <a:t>compile</a:t>
            </a:r>
            <a:r>
              <a:rPr lang="pl-PL" sz="2100" dirty="0"/>
              <a:t> </a:t>
            </a:r>
            <a:r>
              <a:rPr lang="pl-PL" sz="2100" dirty="0" err="1"/>
              <a:t>time</a:t>
            </a:r>
            <a:r>
              <a:rPr lang="pl-PL" sz="2100" dirty="0"/>
              <a:t> </a:t>
            </a:r>
            <a:r>
              <a:rPr lang="pl-PL" sz="2100" dirty="0" err="1" smtClean="0"/>
              <a:t>assertions</a:t>
            </a:r>
            <a:endParaRPr lang="pl-PL" altLang="pl-PL" sz="2100" dirty="0" smtClean="0"/>
          </a:p>
          <a:p>
            <a:pPr lvl="1" eaLnBrk="1" hangingPunct="1">
              <a:lnSpc>
                <a:spcPct val="120000"/>
              </a:lnSpc>
              <a:defRPr/>
            </a:pPr>
            <a:endParaRPr lang="pl-PL" altLang="pl-PL" sz="2100" dirty="0" smtClean="0"/>
          </a:p>
          <a:p>
            <a:pPr lvl="1">
              <a:lnSpc>
                <a:spcPct val="120000"/>
              </a:lnSpc>
              <a:defRPr/>
            </a:pPr>
            <a:r>
              <a:rPr lang="pl-PL" sz="2100" dirty="0" err="1">
                <a:solidFill>
                  <a:srgbClr val="000000"/>
                </a:solidFill>
                <a:highlight>
                  <a:srgbClr val="FFFFFF"/>
                </a:highlight>
                <a:latin typeface="Consolas" panose="020B0609020204030204" pitchFamily="49" charset="0"/>
              </a:rPr>
              <a:t>std</a:t>
            </a:r>
            <a:r>
              <a:rPr lang="pl-PL" sz="2100" dirty="0">
                <a:solidFill>
                  <a:srgbClr val="000000"/>
                </a:solidFill>
                <a:highlight>
                  <a:srgbClr val="FFFFFF"/>
                </a:highlight>
                <a:latin typeface="Consolas" panose="020B0609020204030204" pitchFamily="49" charset="0"/>
              </a:rPr>
              <a:t>::sort(</a:t>
            </a:r>
            <a:r>
              <a:rPr lang="pl-PL" sz="2100" dirty="0" err="1">
                <a:solidFill>
                  <a:srgbClr val="000000"/>
                </a:solidFill>
                <a:highlight>
                  <a:srgbClr val="FFFFFF"/>
                </a:highlight>
                <a:latin typeface="Consolas" panose="020B0609020204030204" pitchFamily="49" charset="0"/>
              </a:rPr>
              <a:t>indices.begin</a:t>
            </a:r>
            <a:r>
              <a:rPr lang="pl-PL" sz="2100" dirty="0">
                <a:solidFill>
                  <a:srgbClr val="000000"/>
                </a:solidFill>
                <a:highlight>
                  <a:srgbClr val="FFFFFF"/>
                </a:highlight>
                <a:latin typeface="Consolas" panose="020B0609020204030204" pitchFamily="49" charset="0"/>
              </a:rPr>
              <a:t>(), </a:t>
            </a:r>
            <a:r>
              <a:rPr lang="pl-PL" sz="2100" dirty="0" err="1">
                <a:solidFill>
                  <a:srgbClr val="000000"/>
                </a:solidFill>
                <a:highlight>
                  <a:srgbClr val="FFFFFF"/>
                </a:highlight>
                <a:latin typeface="Consolas" panose="020B0609020204030204" pitchFamily="49" charset="0"/>
              </a:rPr>
              <a:t>indices.end</a:t>
            </a:r>
            <a:r>
              <a:rPr lang="pl-PL" sz="2100" dirty="0">
                <a:solidFill>
                  <a:srgbClr val="000000"/>
                </a:solidFill>
                <a:highlight>
                  <a:srgbClr val="FFFFFF"/>
                </a:highlight>
                <a:latin typeface="Consolas" panose="020B0609020204030204" pitchFamily="49" charset="0"/>
              </a:rPr>
              <a:t>(),</a:t>
            </a:r>
            <a:r>
              <a:rPr lang="pl-PL" altLang="pl-PL" sz="2100" dirty="0" smtClean="0"/>
              <a:t> </a:t>
            </a:r>
          </a:p>
          <a:p>
            <a:pPr lvl="1">
              <a:lnSpc>
                <a:spcPct val="120000"/>
              </a:lnSpc>
              <a:buNone/>
              <a:defRPr/>
            </a:pPr>
            <a:r>
              <a:rPr lang="pl-PL" altLang="pl-PL" sz="2100" dirty="0" smtClean="0"/>
              <a:t>   	</a:t>
            </a:r>
            <a:r>
              <a:rPr lang="en-US" sz="2100" dirty="0" smtClean="0">
                <a:solidFill>
                  <a:srgbClr val="000000"/>
                </a:solidFill>
                <a:highlight>
                  <a:srgbClr val="FFFFFF"/>
                </a:highlight>
                <a:latin typeface="Consolas" panose="020B0609020204030204" pitchFamily="49" charset="0"/>
              </a:rPr>
              <a:t>[&amp;](</a:t>
            </a:r>
            <a:r>
              <a:rPr lang="en-US" sz="2100" dirty="0" err="1">
                <a:solidFill>
                  <a:srgbClr val="0000FF"/>
                </a:solidFill>
                <a:highlight>
                  <a:srgbClr val="FFFFFF"/>
                </a:highlight>
                <a:latin typeface="Consolas" panose="020B0609020204030204" pitchFamily="49" charset="0"/>
              </a:rPr>
              <a:t>int</a:t>
            </a:r>
            <a:r>
              <a:rPr lang="en-US" sz="2100" dirty="0">
                <a:solidFill>
                  <a:srgbClr val="000000"/>
                </a:solidFill>
                <a:highlight>
                  <a:srgbClr val="FFFFFF"/>
                </a:highlight>
                <a:latin typeface="Consolas" panose="020B0609020204030204" pitchFamily="49" charset="0"/>
              </a:rPr>
              <a:t> a, </a:t>
            </a:r>
            <a:r>
              <a:rPr lang="en-US" sz="2100" dirty="0" err="1">
                <a:solidFill>
                  <a:srgbClr val="0000FF"/>
                </a:solidFill>
                <a:highlight>
                  <a:srgbClr val="FFFFFF"/>
                </a:highlight>
                <a:latin typeface="Consolas" panose="020B0609020204030204" pitchFamily="49" charset="0"/>
              </a:rPr>
              <a:t>int</a:t>
            </a:r>
            <a:r>
              <a:rPr lang="en-US" sz="2100" dirty="0">
                <a:solidFill>
                  <a:srgbClr val="000000"/>
                </a:solidFill>
                <a:highlight>
                  <a:srgbClr val="FFFFFF"/>
                </a:highlight>
                <a:latin typeface="Consolas" panose="020B0609020204030204" pitchFamily="49" charset="0"/>
              </a:rPr>
              <a:t> b) { </a:t>
            </a:r>
            <a:r>
              <a:rPr lang="en-US" sz="2100" dirty="0">
                <a:solidFill>
                  <a:srgbClr val="0000FF"/>
                </a:solidFill>
                <a:highlight>
                  <a:srgbClr val="FFFFFF"/>
                </a:highlight>
                <a:latin typeface="Consolas" panose="020B0609020204030204" pitchFamily="49" charset="0"/>
              </a:rPr>
              <a:t>return</a:t>
            </a:r>
            <a:r>
              <a:rPr lang="en-US" sz="2100" dirty="0">
                <a:solidFill>
                  <a:srgbClr val="000000"/>
                </a:solidFill>
                <a:highlight>
                  <a:srgbClr val="FFFFFF"/>
                </a:highlight>
                <a:latin typeface="Consolas" panose="020B0609020204030204" pitchFamily="49" charset="0"/>
              </a:rPr>
              <a:t> v[a].name&lt;v[b].name; });</a:t>
            </a:r>
            <a:r>
              <a:rPr lang="pl-PL" altLang="pl-PL" sz="2100" dirty="0" smtClean="0"/>
              <a:t/>
            </a:r>
            <a:br>
              <a:rPr lang="pl-PL" altLang="pl-PL" sz="2100" dirty="0" smtClean="0"/>
            </a:br>
            <a:r>
              <a:rPr lang="pl-PL" altLang="pl-PL" sz="2100" dirty="0" smtClean="0"/>
              <a:t>-lambda </a:t>
            </a:r>
            <a:r>
              <a:rPr lang="pl-PL" altLang="pl-PL" sz="2100" dirty="0" err="1" smtClean="0"/>
              <a:t>functions</a:t>
            </a:r>
            <a:r>
              <a:rPr lang="pl-PL" altLang="pl-PL" sz="2100" dirty="0" smtClean="0"/>
              <a:t>, </a:t>
            </a:r>
            <a:r>
              <a:rPr lang="pl-PL" altLang="pl-PL" sz="2100" dirty="0" err="1" smtClean="0"/>
              <a:t>we’ll</a:t>
            </a:r>
            <a:r>
              <a:rPr lang="pl-PL" altLang="pl-PL" sz="2100" dirty="0" smtClean="0"/>
              <a:t> </a:t>
            </a:r>
            <a:r>
              <a:rPr lang="pl-PL" altLang="pl-PL" sz="2100" dirty="0" err="1" smtClean="0"/>
              <a:t>discuss</a:t>
            </a:r>
            <a:r>
              <a:rPr lang="pl-PL" altLang="pl-PL" sz="2100" dirty="0" smtClean="0"/>
              <a:t> </a:t>
            </a:r>
            <a:r>
              <a:rPr lang="pl-PL" altLang="pl-PL" sz="2100" dirty="0" err="1" smtClean="0"/>
              <a:t>them</a:t>
            </a:r>
            <a:r>
              <a:rPr lang="pl-PL" altLang="pl-PL" sz="2100" dirty="0" smtClean="0"/>
              <a:t> on th </a:t>
            </a:r>
            <a:r>
              <a:rPr lang="pl-PL" altLang="pl-PL" sz="2100" dirty="0" err="1" smtClean="0"/>
              <a:t>lecture</a:t>
            </a:r>
            <a:r>
              <a:rPr lang="pl-PL" altLang="pl-PL" sz="2100" dirty="0" smtClean="0"/>
              <a:t> on STL</a:t>
            </a:r>
          </a:p>
          <a:p>
            <a:pPr eaLnBrk="1" hangingPunct="1">
              <a:lnSpc>
                <a:spcPct val="120000"/>
              </a:lnSpc>
              <a:defRPr/>
            </a:pPr>
            <a:endParaRPr lang="pl-PL" sz="2100" dirty="0" smtClean="0"/>
          </a:p>
          <a:p>
            <a:pPr lvl="1">
              <a:lnSpc>
                <a:spcPct val="120000"/>
              </a:lnSpc>
              <a:defRPr/>
            </a:pPr>
            <a:r>
              <a:rPr lang="pl-PL" altLang="pl-PL" sz="2100" dirty="0" err="1" smtClean="0"/>
              <a:t>template</a:t>
            </a:r>
            <a:r>
              <a:rPr lang="pl-PL" altLang="pl-PL" sz="2100" dirty="0" smtClean="0"/>
              <a:t> </a:t>
            </a:r>
            <a:r>
              <a:rPr lang="pl-PL" sz="2100" dirty="0" err="1">
                <a:solidFill>
                  <a:srgbClr val="2B91AF"/>
                </a:solidFill>
                <a:highlight>
                  <a:srgbClr val="FFFFFF"/>
                </a:highlight>
                <a:latin typeface="Consolas" panose="020B0609020204030204" pitchFamily="49" charset="0"/>
              </a:rPr>
              <a:t>initializer_list</a:t>
            </a:r>
            <a:r>
              <a:rPr lang="pl-PL" sz="2100" dirty="0">
                <a:solidFill>
                  <a:srgbClr val="000000"/>
                </a:solidFill>
                <a:highlight>
                  <a:srgbClr val="FFFFFF"/>
                </a:highlight>
                <a:latin typeface="Consolas" panose="020B0609020204030204" pitchFamily="49" charset="0"/>
              </a:rPr>
              <a:t>&lt;</a:t>
            </a:r>
            <a:r>
              <a:rPr lang="pl-PL" sz="2100" dirty="0" err="1">
                <a:solidFill>
                  <a:srgbClr val="2B91AF"/>
                </a:solidFill>
                <a:highlight>
                  <a:srgbClr val="FFFFFF"/>
                </a:highlight>
                <a:latin typeface="Consolas" panose="020B0609020204030204" pitchFamily="49" charset="0"/>
              </a:rPr>
              <a:t>T_elem</a:t>
            </a:r>
            <a:r>
              <a:rPr lang="pl-PL" sz="2100" dirty="0" smtClean="0">
                <a:solidFill>
                  <a:srgbClr val="000000"/>
                </a:solidFill>
                <a:highlight>
                  <a:srgbClr val="FFFFFF"/>
                </a:highlight>
                <a:latin typeface="Consolas" panose="020B0609020204030204" pitchFamily="49" charset="0"/>
              </a:rPr>
              <a:t>&gt; - a u</a:t>
            </a:r>
            <a:r>
              <a:rPr lang="pl-PL" sz="2100" dirty="0" smtClean="0"/>
              <a:t>niform </a:t>
            </a:r>
            <a:r>
              <a:rPr lang="pl-PL" sz="2100" dirty="0" err="1"/>
              <a:t>initialization</a:t>
            </a:r>
            <a:r>
              <a:rPr lang="pl-PL" sz="2100" dirty="0"/>
              <a:t> </a:t>
            </a:r>
            <a:r>
              <a:rPr lang="pl-PL" sz="2100" dirty="0" err="1"/>
              <a:t>syntax</a:t>
            </a:r>
            <a:r>
              <a:rPr lang="pl-PL" sz="2100" dirty="0"/>
              <a:t> for </a:t>
            </a:r>
            <a:r>
              <a:rPr lang="pl-PL" sz="2100" dirty="0" err="1"/>
              <a:t>containers</a:t>
            </a:r>
            <a:r>
              <a:rPr lang="pl-PL" sz="2100" dirty="0"/>
              <a:t>, </a:t>
            </a:r>
            <a:r>
              <a:rPr lang="pl-PL" sz="2100" dirty="0" err="1"/>
              <a:t>arrays</a:t>
            </a:r>
            <a:r>
              <a:rPr lang="pl-PL" sz="2100" dirty="0"/>
              <a:t>, </a:t>
            </a:r>
            <a:r>
              <a:rPr lang="pl-PL" sz="2100" dirty="0" err="1" smtClean="0"/>
              <a:t>scalars</a:t>
            </a:r>
            <a:r>
              <a:rPr lang="pl-PL" sz="2100" dirty="0" smtClean="0"/>
              <a:t>; </a:t>
            </a:r>
            <a:r>
              <a:rPr lang="pl-PL" altLang="pl-PL" sz="2100" dirty="0" err="1"/>
              <a:t>we’ll</a:t>
            </a:r>
            <a:r>
              <a:rPr lang="pl-PL" altLang="pl-PL" sz="2100" dirty="0"/>
              <a:t> </a:t>
            </a:r>
            <a:r>
              <a:rPr lang="pl-PL" altLang="pl-PL" sz="2100" dirty="0" err="1"/>
              <a:t>discuss</a:t>
            </a:r>
            <a:r>
              <a:rPr lang="pl-PL" altLang="pl-PL" sz="2100" dirty="0"/>
              <a:t> </a:t>
            </a:r>
            <a:r>
              <a:rPr lang="pl-PL" altLang="pl-PL" sz="2100" dirty="0" err="1" smtClean="0"/>
              <a:t>it</a:t>
            </a:r>
            <a:r>
              <a:rPr lang="pl-PL" altLang="pl-PL" sz="2100" dirty="0" smtClean="0"/>
              <a:t> on the </a:t>
            </a:r>
            <a:r>
              <a:rPr lang="pl-PL" altLang="pl-PL" sz="2100" dirty="0" err="1"/>
              <a:t>lecture</a:t>
            </a:r>
            <a:r>
              <a:rPr lang="pl-PL" altLang="pl-PL" sz="2100" dirty="0"/>
              <a:t> on </a:t>
            </a:r>
            <a:r>
              <a:rPr lang="pl-PL" altLang="pl-PL" sz="2100" dirty="0" smtClean="0"/>
              <a:t>STL</a:t>
            </a:r>
            <a:endParaRPr lang="pl-PL" altLang="pl-PL" sz="2100" dirty="0"/>
          </a:p>
        </p:txBody>
      </p:sp>
    </p:spTree>
    <p:extLst>
      <p:ext uri="{BB962C8B-B14F-4D97-AF65-F5344CB8AC3E}">
        <p14:creationId xmlns:p14="http://schemas.microsoft.com/office/powerpoint/2010/main" val="4281943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87624" y="2996952"/>
            <a:ext cx="6914013" cy="1470025"/>
          </a:xfrm>
        </p:spPr>
        <p:txBody>
          <a:bodyPr>
            <a:normAutofit fontScale="90000"/>
          </a:bodyPr>
          <a:lstStyle/>
          <a:p>
            <a:r>
              <a:rPr lang="pl-PL" b="1" dirty="0" smtClean="0"/>
              <a:t/>
            </a:r>
            <a:br>
              <a:rPr lang="pl-PL" b="1" dirty="0" smtClean="0"/>
            </a:br>
            <a:r>
              <a:rPr lang="pl-PL" b="1" dirty="0" smtClean="0"/>
              <a:t/>
            </a:r>
            <a:br>
              <a:rPr lang="pl-PL" b="1" dirty="0" smtClean="0"/>
            </a:br>
            <a:r>
              <a:rPr lang="pl-PL" b="1" dirty="0"/>
              <a:t/>
            </a:r>
            <a:br>
              <a:rPr lang="pl-PL" b="1" dirty="0"/>
            </a:br>
            <a:r>
              <a:rPr lang="pl-PL" b="1" dirty="0" smtClean="0"/>
              <a:t/>
            </a:r>
            <a:br>
              <a:rPr lang="pl-PL" b="1" dirty="0" smtClean="0"/>
            </a:br>
            <a:r>
              <a:rPr lang="pl-PL" b="1" dirty="0"/>
              <a:t/>
            </a:r>
            <a:br>
              <a:rPr lang="pl-PL" b="1" dirty="0"/>
            </a:br>
            <a:r>
              <a:rPr lang="pl-PL" b="1" dirty="0" smtClean="0"/>
              <a:t/>
            </a:r>
            <a:br>
              <a:rPr lang="pl-PL" b="1" dirty="0" smtClean="0"/>
            </a:br>
            <a:r>
              <a:rPr lang="pl-PL" b="1" dirty="0"/>
              <a:t/>
            </a:r>
            <a:br>
              <a:rPr lang="pl-PL" b="1" dirty="0"/>
            </a:br>
            <a:r>
              <a:rPr lang="pl-PL" b="1" dirty="0" smtClean="0"/>
              <a:t/>
            </a:r>
            <a:br>
              <a:rPr lang="pl-PL" b="1" dirty="0" smtClean="0"/>
            </a:br>
            <a:r>
              <a:rPr lang="pl-PL" b="1" dirty="0" smtClean="0"/>
              <a:t/>
            </a:r>
            <a:br>
              <a:rPr lang="pl-PL" b="1" dirty="0" smtClean="0"/>
            </a:br>
            <a:endParaRPr lang="pl-PL" b="1"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330629"/>
          </a:xfrm>
          <a:prstGeom prst="rect">
            <a:avLst/>
          </a:prstGeom>
        </p:spPr>
      </p:pic>
      <p:sp>
        <p:nvSpPr>
          <p:cNvPr id="3" name="pole tekstowe 2"/>
          <p:cNvSpPr txBox="1"/>
          <p:nvPr/>
        </p:nvSpPr>
        <p:spPr>
          <a:xfrm>
            <a:off x="1043608" y="2996952"/>
            <a:ext cx="7272808" cy="3016210"/>
          </a:xfrm>
          <a:prstGeom prst="rect">
            <a:avLst/>
          </a:prstGeom>
          <a:noFill/>
        </p:spPr>
        <p:txBody>
          <a:bodyPr wrap="square" rtlCol="0">
            <a:spAutoFit/>
          </a:bodyPr>
          <a:lstStyle/>
          <a:p>
            <a:endParaRPr lang="pl-PL" sz="3200" b="1" dirty="0" smtClean="0"/>
          </a:p>
          <a:p>
            <a:r>
              <a:rPr lang="pl-PL" sz="3200" b="1" dirty="0" err="1" smtClean="0"/>
              <a:t>Thank</a:t>
            </a:r>
            <a:r>
              <a:rPr lang="pl-PL" sz="3200" b="1" dirty="0" smtClean="0"/>
              <a:t> </a:t>
            </a:r>
            <a:r>
              <a:rPr lang="pl-PL" sz="3200" b="1" dirty="0" err="1" smtClean="0"/>
              <a:t>you</a:t>
            </a:r>
            <a:r>
              <a:rPr lang="pl-PL" sz="3200" b="1" dirty="0" smtClean="0"/>
              <a:t>!</a:t>
            </a:r>
          </a:p>
          <a:p>
            <a:endParaRPr lang="pl-PL" b="1" dirty="0" smtClean="0"/>
          </a:p>
          <a:p>
            <a:endParaRPr lang="pl-PL" b="1" dirty="0" smtClean="0"/>
          </a:p>
          <a:p>
            <a:r>
              <a:rPr lang="pl-PL" b="1" dirty="0" err="1" smtClean="0"/>
              <a:t>Next</a:t>
            </a:r>
            <a:r>
              <a:rPr lang="pl-PL" b="1" dirty="0" smtClean="0"/>
              <a:t> </a:t>
            </a:r>
            <a:r>
              <a:rPr lang="pl-PL" b="1" dirty="0" err="1" smtClean="0"/>
              <a:t>lecture</a:t>
            </a:r>
            <a:r>
              <a:rPr lang="pl-PL" b="1" dirty="0" smtClean="0"/>
              <a:t>: </a:t>
            </a:r>
            <a:r>
              <a:rPr lang="en-US" b="1" dirty="0"/>
              <a:t>Exception handling</a:t>
            </a:r>
          </a:p>
          <a:p>
            <a:endParaRPr lang="en-US" b="1" dirty="0"/>
          </a:p>
          <a:p>
            <a:endParaRPr lang="en-US" b="1" dirty="0" smtClean="0"/>
          </a:p>
          <a:p>
            <a:endParaRPr lang="en-US" b="1" dirty="0" smtClean="0"/>
          </a:p>
          <a:p>
            <a:endParaRPr lang="en-US" b="1" dirty="0" smtClean="0"/>
          </a:p>
        </p:txBody>
      </p:sp>
    </p:spTree>
    <p:extLst>
      <p:ext uri="{BB962C8B-B14F-4D97-AF65-F5344CB8AC3E}">
        <p14:creationId xmlns:p14="http://schemas.microsoft.com/office/powerpoint/2010/main" val="4261652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1143000"/>
          </a:xfrm>
        </p:spPr>
        <p:txBody>
          <a:bodyPr>
            <a:normAutofit/>
          </a:bodyPr>
          <a:lstStyle/>
          <a:p>
            <a:r>
              <a:rPr lang="pl-PL" b="1" dirty="0" err="1" smtClean="0"/>
              <a:t>Lecture</a:t>
            </a:r>
            <a:r>
              <a:rPr lang="pl-PL" b="1" dirty="0" smtClean="0"/>
              <a:t> plan</a:t>
            </a:r>
            <a:endParaRPr lang="pl-PL" dirty="0"/>
          </a:p>
        </p:txBody>
      </p:sp>
      <p:sp>
        <p:nvSpPr>
          <p:cNvPr id="3" name="Symbol zastępczy zawartości 2"/>
          <p:cNvSpPr>
            <a:spLocks noGrp="1"/>
          </p:cNvSpPr>
          <p:nvPr>
            <p:ph idx="1"/>
          </p:nvPr>
        </p:nvSpPr>
        <p:spPr>
          <a:xfrm>
            <a:off x="457200" y="1600200"/>
            <a:ext cx="8229600" cy="5257800"/>
          </a:xfrm>
        </p:spPr>
        <p:txBody>
          <a:bodyPr>
            <a:normAutofit fontScale="70000" lnSpcReduction="20000"/>
          </a:bodyPr>
          <a:lstStyle/>
          <a:p>
            <a:pPr marL="533400" indent="-533400">
              <a:buNone/>
              <a:defRPr/>
            </a:pPr>
            <a:r>
              <a:rPr lang="pl-PL" sz="4000" dirty="0" smtClean="0">
                <a:cs typeface="Times New Roman" charset="0"/>
              </a:rPr>
              <a:t>Object-</a:t>
            </a:r>
            <a:r>
              <a:rPr lang="pl-PL" sz="4000" dirty="0" err="1" smtClean="0">
                <a:cs typeface="Times New Roman" charset="0"/>
              </a:rPr>
              <a:t>oriented</a:t>
            </a:r>
            <a:r>
              <a:rPr lang="pl-PL" sz="4000" dirty="0" smtClean="0">
                <a:cs typeface="Times New Roman" charset="0"/>
              </a:rPr>
              <a:t> </a:t>
            </a:r>
            <a:r>
              <a:rPr lang="pl-PL" sz="4000" dirty="0" err="1" smtClean="0">
                <a:cs typeface="Times New Roman" charset="0"/>
              </a:rPr>
              <a:t>programming</a:t>
            </a:r>
            <a:r>
              <a:rPr lang="pl-PL" sz="4000" dirty="0" smtClean="0">
                <a:cs typeface="Times New Roman" charset="0"/>
              </a:rPr>
              <a:t> </a:t>
            </a:r>
            <a:r>
              <a:rPr lang="pl-PL" sz="4000" dirty="0" err="1" smtClean="0">
                <a:cs typeface="Times New Roman" charset="0"/>
              </a:rPr>
              <a:t>in</a:t>
            </a:r>
            <a:r>
              <a:rPr lang="pl-PL" sz="4000" dirty="0" smtClean="0">
                <a:cs typeface="Times New Roman" charset="0"/>
              </a:rPr>
              <a:t> </a:t>
            </a:r>
            <a:r>
              <a:rPr lang="pl-PL" sz="4000" smtClean="0">
                <a:cs typeface="Times New Roman" charset="0"/>
              </a:rPr>
              <a:t>C</a:t>
            </a:r>
            <a:r>
              <a:rPr lang="pl-PL" sz="4000" smtClean="0">
                <a:cs typeface="Times New Roman" charset="0"/>
              </a:rPr>
              <a:t>++</a:t>
            </a:r>
            <a:endParaRPr lang="pl-PL" sz="4000" dirty="0" smtClean="0">
              <a:cs typeface="Times New Roman" charset="0"/>
            </a:endParaRPr>
          </a:p>
          <a:p>
            <a:pPr marL="933450" lvl="1" indent="-533400">
              <a:buFont typeface="Wingdings" pitchFamily="2" charset="2"/>
              <a:buAutoNum type="arabicPeriod"/>
              <a:defRPr/>
            </a:pPr>
            <a:r>
              <a:rPr lang="pl-PL" dirty="0" err="1" smtClean="0"/>
              <a:t>Introduction</a:t>
            </a:r>
            <a:endParaRPr lang="pl-PL" dirty="0" smtClean="0"/>
          </a:p>
          <a:p>
            <a:pPr marL="933450" lvl="1" indent="-533400">
              <a:buFont typeface="Wingdings" pitchFamily="2" charset="2"/>
              <a:buAutoNum type="arabicPeriod"/>
              <a:defRPr/>
            </a:pPr>
            <a:r>
              <a:rPr lang="pl-PL" dirty="0" err="1" smtClean="0"/>
              <a:t>Selected</a:t>
            </a:r>
            <a:r>
              <a:rPr lang="pl-PL" dirty="0" smtClean="0"/>
              <a:t> non </a:t>
            </a:r>
            <a:r>
              <a:rPr lang="pl-PL" dirty="0" err="1" smtClean="0"/>
              <a:t>object-oriented</a:t>
            </a:r>
            <a:r>
              <a:rPr lang="pl-PL" dirty="0" smtClean="0"/>
              <a:t> C++ </a:t>
            </a:r>
            <a:r>
              <a:rPr lang="pl-PL" dirty="0" err="1" smtClean="0"/>
              <a:t>extensions</a:t>
            </a:r>
            <a:endParaRPr lang="pl-PL" dirty="0" smtClean="0"/>
          </a:p>
          <a:p>
            <a:pPr marL="933450" lvl="1" indent="-533400">
              <a:buFont typeface="Wingdings" pitchFamily="2" charset="2"/>
              <a:buAutoNum type="arabicPeriod"/>
              <a:defRPr/>
            </a:pPr>
            <a:r>
              <a:rPr lang="pl-PL" dirty="0" err="1" smtClean="0"/>
              <a:t>Paradigm</a:t>
            </a:r>
            <a:r>
              <a:rPr lang="pl-PL" dirty="0" smtClean="0"/>
              <a:t> of </a:t>
            </a:r>
            <a:r>
              <a:rPr lang="pl-PL" dirty="0" err="1" smtClean="0"/>
              <a:t>object-oriented</a:t>
            </a:r>
            <a:r>
              <a:rPr lang="pl-PL" dirty="0" smtClean="0"/>
              <a:t> </a:t>
            </a:r>
            <a:r>
              <a:rPr lang="pl-PL" dirty="0" err="1" smtClean="0"/>
              <a:t>programming</a:t>
            </a:r>
            <a:endParaRPr lang="pl-PL" dirty="0" smtClean="0"/>
          </a:p>
          <a:p>
            <a:pPr marL="933450" lvl="1" indent="-533400">
              <a:buFont typeface="Wingdings" pitchFamily="2" charset="2"/>
              <a:buAutoNum type="arabicPeriod"/>
              <a:defRPr/>
            </a:pPr>
            <a:r>
              <a:rPr lang="pl-PL" dirty="0" err="1" smtClean="0"/>
              <a:t>Constructor</a:t>
            </a:r>
            <a:r>
              <a:rPr lang="pl-PL" dirty="0" smtClean="0"/>
              <a:t>, </a:t>
            </a:r>
            <a:r>
              <a:rPr lang="pl-PL" dirty="0" err="1" smtClean="0"/>
              <a:t>destructor</a:t>
            </a:r>
            <a:endParaRPr lang="pl-PL" dirty="0" smtClean="0"/>
          </a:p>
          <a:p>
            <a:pPr marL="933450" lvl="1" indent="-533400">
              <a:buFont typeface="Wingdings" pitchFamily="2" charset="2"/>
              <a:buAutoNum type="arabicPeriod"/>
              <a:defRPr/>
            </a:pPr>
            <a:r>
              <a:rPr lang="pl-PL" dirty="0" smtClean="0"/>
              <a:t>Operator </a:t>
            </a:r>
            <a:r>
              <a:rPr lang="pl-PL" dirty="0" err="1" smtClean="0"/>
              <a:t>overloading</a:t>
            </a:r>
            <a:endParaRPr lang="pl-PL" dirty="0" smtClean="0"/>
          </a:p>
          <a:p>
            <a:pPr marL="933450" lvl="1" indent="-533400">
              <a:buFont typeface="Wingdings" pitchFamily="2" charset="2"/>
              <a:buAutoNum type="arabicPeriod"/>
              <a:defRPr/>
            </a:pPr>
            <a:r>
              <a:rPr lang="pl-PL" dirty="0" err="1" smtClean="0"/>
              <a:t>Inheritance</a:t>
            </a:r>
            <a:endParaRPr lang="pl-PL" dirty="0" smtClean="0"/>
          </a:p>
          <a:p>
            <a:pPr marL="933450" lvl="1" indent="-533400">
              <a:buFont typeface="Wingdings" pitchFamily="2" charset="2"/>
              <a:buAutoNum type="arabicPeriod"/>
              <a:defRPr/>
            </a:pPr>
            <a:r>
              <a:rPr lang="pl-PL" dirty="0" err="1" smtClean="0"/>
              <a:t>Virtual</a:t>
            </a:r>
            <a:r>
              <a:rPr lang="pl-PL" dirty="0" smtClean="0"/>
              <a:t> </a:t>
            </a:r>
            <a:r>
              <a:rPr lang="pl-PL" dirty="0" err="1" smtClean="0"/>
              <a:t>methods</a:t>
            </a:r>
            <a:r>
              <a:rPr lang="pl-PL" dirty="0" smtClean="0"/>
              <a:t>, </a:t>
            </a:r>
            <a:r>
              <a:rPr lang="pl-PL" dirty="0" err="1" smtClean="0"/>
              <a:t>polymorphism</a:t>
            </a:r>
            <a:r>
              <a:rPr lang="pl-PL" dirty="0" smtClean="0"/>
              <a:t>, RTTI</a:t>
            </a:r>
          </a:p>
          <a:p>
            <a:pPr marL="933450" lvl="1" indent="-533400">
              <a:buFont typeface="Wingdings" pitchFamily="2" charset="2"/>
              <a:buAutoNum type="arabicPeriod"/>
              <a:defRPr/>
            </a:pPr>
            <a:r>
              <a:rPr lang="pl-PL" dirty="0" err="1" smtClean="0"/>
              <a:t>Multiple</a:t>
            </a:r>
            <a:r>
              <a:rPr lang="pl-PL" dirty="0" smtClean="0"/>
              <a:t> </a:t>
            </a:r>
            <a:r>
              <a:rPr lang="pl-PL" dirty="0" err="1" smtClean="0"/>
              <a:t>inheritance</a:t>
            </a:r>
            <a:endParaRPr lang="pl-PL" dirty="0" smtClean="0"/>
          </a:p>
          <a:p>
            <a:pPr marL="933450" lvl="1" indent="-533400">
              <a:buFont typeface="Wingdings" pitchFamily="2" charset="2"/>
              <a:buAutoNum type="arabicPeriod"/>
              <a:defRPr/>
            </a:pPr>
            <a:r>
              <a:rPr lang="pl-PL" dirty="0" err="1" smtClean="0"/>
              <a:t>Templates</a:t>
            </a:r>
            <a:endParaRPr lang="pl-PL" dirty="0" smtClean="0"/>
          </a:p>
          <a:p>
            <a:pPr marL="933450" lvl="1" indent="-533400">
              <a:buFont typeface="Wingdings" pitchFamily="2" charset="2"/>
              <a:buAutoNum type="arabicPeriod"/>
              <a:defRPr/>
            </a:pPr>
            <a:r>
              <a:rPr lang="pl-PL" dirty="0" err="1" smtClean="0"/>
              <a:t>Exception</a:t>
            </a:r>
            <a:r>
              <a:rPr lang="pl-PL" dirty="0" smtClean="0"/>
              <a:t> </a:t>
            </a:r>
            <a:r>
              <a:rPr lang="pl-PL" dirty="0" err="1" smtClean="0"/>
              <a:t>handling</a:t>
            </a:r>
            <a:r>
              <a:rPr lang="pl-PL" dirty="0" smtClean="0"/>
              <a:t> </a:t>
            </a:r>
          </a:p>
          <a:p>
            <a:pPr marL="933450" lvl="1" indent="-533400">
              <a:buFont typeface="Wingdings" pitchFamily="2" charset="2"/>
              <a:buAutoNum type="arabicPeriod"/>
              <a:defRPr/>
            </a:pPr>
            <a:r>
              <a:rPr lang="pl-PL" dirty="0" smtClean="0"/>
              <a:t>C++ </a:t>
            </a:r>
            <a:r>
              <a:rPr lang="pl-PL" dirty="0" err="1" smtClean="0"/>
              <a:t>libraries</a:t>
            </a:r>
            <a:r>
              <a:rPr lang="pl-PL" dirty="0" smtClean="0"/>
              <a:t>, </a:t>
            </a:r>
            <a:r>
              <a:rPr lang="pl-PL" dirty="0" err="1" smtClean="0"/>
              <a:t>the</a:t>
            </a:r>
            <a:r>
              <a:rPr lang="pl-PL" dirty="0" smtClean="0"/>
              <a:t> C++ standard </a:t>
            </a:r>
            <a:r>
              <a:rPr lang="pl-PL" dirty="0" err="1" smtClean="0"/>
              <a:t>library</a:t>
            </a:r>
            <a:r>
              <a:rPr lang="pl-PL" dirty="0" smtClean="0"/>
              <a:t>,</a:t>
            </a:r>
          </a:p>
          <a:p>
            <a:pPr marL="933450" lvl="1" indent="-533400">
              <a:buFont typeface="Wingdings" pitchFamily="2" charset="2"/>
              <a:buAutoNum type="arabicPeriod"/>
              <a:defRPr/>
            </a:pPr>
            <a:r>
              <a:rPr lang="pl-PL" dirty="0" smtClean="0"/>
              <a:t>I/O </a:t>
            </a:r>
            <a:r>
              <a:rPr lang="pl-PL" dirty="0" err="1" smtClean="0"/>
              <a:t>stream</a:t>
            </a:r>
            <a:r>
              <a:rPr lang="pl-PL" dirty="0" smtClean="0"/>
              <a:t> </a:t>
            </a:r>
            <a:r>
              <a:rPr lang="pl-PL" dirty="0" err="1" smtClean="0"/>
              <a:t>library</a:t>
            </a:r>
            <a:endParaRPr lang="pl-PL" dirty="0" smtClean="0"/>
          </a:p>
          <a:p>
            <a:pPr marL="933450" lvl="1" indent="-533400">
              <a:buFont typeface="Wingdings" pitchFamily="2" charset="2"/>
              <a:buAutoNum type="arabicPeriod"/>
              <a:defRPr/>
            </a:pPr>
            <a:r>
              <a:rPr lang="pl-PL" dirty="0" err="1" smtClean="0"/>
              <a:t>Repetitio</a:t>
            </a:r>
            <a:r>
              <a:rPr lang="pl-PL" dirty="0" smtClean="0"/>
              <a:t> </a:t>
            </a:r>
            <a:r>
              <a:rPr lang="pl-PL" dirty="0" err="1" smtClean="0"/>
              <a:t>est</a:t>
            </a:r>
            <a:r>
              <a:rPr lang="pl-PL" dirty="0" smtClean="0"/>
              <a:t> </a:t>
            </a:r>
            <a:r>
              <a:rPr lang="pl-PL" dirty="0" err="1" smtClean="0"/>
              <a:t>mater</a:t>
            </a:r>
            <a:r>
              <a:rPr lang="pl-PL" dirty="0" smtClean="0"/>
              <a:t> </a:t>
            </a:r>
            <a:r>
              <a:rPr lang="pl-PL" dirty="0" err="1" smtClean="0"/>
              <a:t>studiorum</a:t>
            </a:r>
            <a:endParaRPr lang="pl-PL" dirty="0" smtClean="0"/>
          </a:p>
          <a:p>
            <a:pPr marL="933450" lvl="1" indent="-533400">
              <a:buFont typeface="Wingdings" pitchFamily="2" charset="2"/>
              <a:buAutoNum type="arabicPeriod"/>
              <a:defRPr/>
            </a:pPr>
            <a:r>
              <a:rPr lang="pl-PL" dirty="0" smtClean="0"/>
              <a:t>STL </a:t>
            </a:r>
            <a:r>
              <a:rPr lang="pl-PL" dirty="0" err="1" smtClean="0"/>
              <a:t>library</a:t>
            </a:r>
            <a:endParaRPr lang="pl-PL" dirty="0" smtClean="0"/>
          </a:p>
          <a:p>
            <a:pPr marL="933450" lvl="1" indent="-533400">
              <a:buFont typeface="Wingdings" pitchFamily="2" charset="2"/>
              <a:buAutoNum type="arabicPeriod"/>
              <a:defRPr/>
            </a:pPr>
            <a:r>
              <a:rPr lang="pl-PL" dirty="0" err="1" smtClean="0">
                <a:cs typeface="Times New Roman" charset="0"/>
              </a:rPr>
              <a:t>Strings</a:t>
            </a:r>
            <a:endParaRPr lang="pl-PL" dirty="0" smtClean="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p:txBody>
          <a:bodyPr/>
          <a:lstStyle/>
          <a:p>
            <a:r>
              <a:rPr lang="en-GB" altLang="pl-PL"/>
              <a:t>Class templates – why?</a:t>
            </a:r>
          </a:p>
        </p:txBody>
      </p:sp>
      <p:sp>
        <p:nvSpPr>
          <p:cNvPr id="692227" name="Rectangle 3"/>
          <p:cNvSpPr>
            <a:spLocks noGrp="1" noChangeArrowheads="1"/>
          </p:cNvSpPr>
          <p:nvPr>
            <p:ph type="body" idx="1"/>
          </p:nvPr>
        </p:nvSpPr>
        <p:spPr/>
        <p:txBody>
          <a:bodyPr/>
          <a:lstStyle/>
          <a:p>
            <a:pPr>
              <a:lnSpc>
                <a:spcPct val="80000"/>
              </a:lnSpc>
            </a:pPr>
            <a:r>
              <a:rPr lang="en-GB" altLang="pl-PL" sz="2400" dirty="0"/>
              <a:t>Writing programs we often use abstract data types such as stack, queue or tree. Implementations of these types may be almost identical, for </a:t>
            </a:r>
            <a:r>
              <a:rPr lang="en-GB" altLang="pl-PL" sz="2400" dirty="0" smtClean="0"/>
              <a:t>example</a:t>
            </a:r>
            <a:r>
              <a:rPr lang="pl-PL" altLang="pl-PL" sz="2400" dirty="0" smtClean="0"/>
              <a:t>,</a:t>
            </a:r>
            <a:r>
              <a:rPr lang="en-GB" altLang="pl-PL" sz="2400" dirty="0" smtClean="0"/>
              <a:t> </a:t>
            </a:r>
            <a:r>
              <a:rPr lang="en-GB" altLang="pl-PL" sz="2400" dirty="0"/>
              <a:t>a list of chars and a list of numbers. They differ only in the type of elements, other features are the same. </a:t>
            </a:r>
          </a:p>
          <a:p>
            <a:pPr>
              <a:lnSpc>
                <a:spcPct val="80000"/>
              </a:lnSpc>
            </a:pPr>
            <a:r>
              <a:rPr lang="en-GB" altLang="pl-PL" sz="2400" dirty="0"/>
              <a:t>A class template is a more general class pattern in which some type or class used inside is given as a parameter. A general list template may be created first and it may be used to generate classes like a list of char or a list of figures at need. </a:t>
            </a:r>
          </a:p>
          <a:p>
            <a:pPr>
              <a:lnSpc>
                <a:spcPct val="80000"/>
              </a:lnSpc>
            </a:pPr>
            <a:r>
              <a:rPr lang="en-GB" altLang="pl-PL" sz="2400" dirty="0"/>
              <a:t>Using templates is </a:t>
            </a:r>
            <a:r>
              <a:rPr lang="pl-PL" altLang="pl-PL" sz="2400" dirty="0" smtClean="0"/>
              <a:t>a </a:t>
            </a:r>
            <a:r>
              <a:rPr lang="en-GB" altLang="pl-PL" sz="2400" dirty="0" smtClean="0"/>
              <a:t>better </a:t>
            </a:r>
            <a:r>
              <a:rPr lang="en-GB" altLang="pl-PL" sz="2400" dirty="0"/>
              <a:t>and more comfortable way of creating families of types and functions. It is recommended over using the </a:t>
            </a:r>
            <a:r>
              <a:rPr lang="en-GB" altLang="pl-PL" sz="2400" dirty="0" err="1"/>
              <a:t>preprocessor</a:t>
            </a:r>
            <a:r>
              <a:rPr lang="en-GB" altLang="pl-PL" sz="2400" dirty="0" smtClean="0"/>
              <a:t>.</a:t>
            </a:r>
            <a:endParaRPr lang="pl-PL" altLang="pl-PL" sz="2400" dirty="0" smtClean="0"/>
          </a:p>
          <a:p>
            <a:pPr>
              <a:lnSpc>
                <a:spcPct val="80000"/>
              </a:lnSpc>
            </a:pPr>
            <a:r>
              <a:rPr lang="pl-PL" sz="2400" dirty="0" smtClean="0"/>
              <a:t>M</a:t>
            </a:r>
            <a:r>
              <a:rPr lang="en-US" sz="2400" dirty="0" smtClean="0"/>
              <a:t>any </a:t>
            </a:r>
            <a:r>
              <a:rPr lang="en-US" sz="2400" dirty="0"/>
              <a:t>modern </a:t>
            </a:r>
            <a:r>
              <a:rPr lang="pl-PL" sz="2400" dirty="0" smtClean="0"/>
              <a:t> </a:t>
            </a:r>
            <a:r>
              <a:rPr lang="en-US" sz="2400" dirty="0" smtClean="0"/>
              <a:t>object-oriented </a:t>
            </a:r>
            <a:r>
              <a:rPr lang="en-US" sz="2400" dirty="0"/>
              <a:t>techniques </a:t>
            </a:r>
            <a:r>
              <a:rPr lang="pl-PL" sz="2400" dirty="0" smtClean="0"/>
              <a:t>a</a:t>
            </a:r>
            <a:r>
              <a:rPr lang="en-US" sz="2400" dirty="0" smtClean="0"/>
              <a:t>re bas</a:t>
            </a:r>
            <a:r>
              <a:rPr lang="pl-PL" sz="2400" dirty="0" err="1" smtClean="0"/>
              <a:t>ed</a:t>
            </a:r>
            <a:r>
              <a:rPr lang="pl-PL" sz="2400" dirty="0" smtClean="0"/>
              <a:t> on </a:t>
            </a:r>
            <a:r>
              <a:rPr lang="pl-PL" sz="2400" dirty="0" err="1" smtClean="0"/>
              <a:t>templates</a:t>
            </a:r>
            <a:r>
              <a:rPr lang="pl-PL" sz="2400" dirty="0" smtClean="0"/>
              <a:t>, </a:t>
            </a:r>
            <a:r>
              <a:rPr lang="pl-PL" sz="2400" dirty="0" err="1" smtClean="0"/>
              <a:t>including</a:t>
            </a:r>
            <a:r>
              <a:rPr lang="pl-PL" sz="2400" dirty="0" smtClean="0"/>
              <a:t> the </a:t>
            </a:r>
            <a:r>
              <a:rPr lang="en-US" sz="2400" dirty="0" smtClean="0"/>
              <a:t>generic programming</a:t>
            </a:r>
            <a:r>
              <a:rPr lang="pl-PL" sz="2400" dirty="0" smtClean="0"/>
              <a:t>.</a:t>
            </a:r>
          </a:p>
          <a:p>
            <a:pPr>
              <a:lnSpc>
                <a:spcPct val="80000"/>
              </a:lnSpc>
            </a:pPr>
            <a:endParaRPr lang="en-GB" altLang="pl-PL" sz="2400" dirty="0"/>
          </a:p>
        </p:txBody>
      </p:sp>
    </p:spTree>
    <p:extLst>
      <p:ext uri="{BB962C8B-B14F-4D97-AF65-F5344CB8AC3E}">
        <p14:creationId xmlns:p14="http://schemas.microsoft.com/office/powerpoint/2010/main" val="1561999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p:txBody>
          <a:bodyPr/>
          <a:lstStyle/>
          <a:p>
            <a:r>
              <a:rPr lang="en-GB" altLang="pl-PL"/>
              <a:t>Class templates – declaration</a:t>
            </a:r>
          </a:p>
        </p:txBody>
      </p:sp>
      <p:sp>
        <p:nvSpPr>
          <p:cNvPr id="693251" name="Rectangle 3"/>
          <p:cNvSpPr>
            <a:spLocks noGrp="1" noChangeArrowheads="1"/>
          </p:cNvSpPr>
          <p:nvPr>
            <p:ph type="body" idx="1"/>
          </p:nvPr>
        </p:nvSpPr>
        <p:spPr/>
        <p:txBody>
          <a:bodyPr>
            <a:normAutofit fontScale="85000" lnSpcReduction="10000"/>
          </a:bodyPr>
          <a:lstStyle/>
          <a:p>
            <a:pPr marL="0" indent="0">
              <a:buNone/>
            </a:pPr>
            <a:r>
              <a:rPr lang="en-US" sz="2100" dirty="0">
                <a:solidFill>
                  <a:srgbClr val="0000FF"/>
                </a:solidFill>
                <a:highlight>
                  <a:srgbClr val="FFFFFF"/>
                </a:highlight>
                <a:latin typeface="Consolas" panose="020B0609020204030204" pitchFamily="49" charset="0"/>
              </a:rPr>
              <a:t>template</a:t>
            </a:r>
            <a:r>
              <a:rPr lang="en-US" sz="2100" dirty="0">
                <a:solidFill>
                  <a:srgbClr val="000000"/>
                </a:solidFill>
                <a:highlight>
                  <a:srgbClr val="FFFFFF"/>
                </a:highlight>
                <a:latin typeface="Consolas" panose="020B0609020204030204" pitchFamily="49" charset="0"/>
              </a:rPr>
              <a:t> &lt;</a:t>
            </a:r>
            <a:r>
              <a:rPr lang="en-US" sz="2100" dirty="0">
                <a:solidFill>
                  <a:srgbClr val="0000FF"/>
                </a:solidFill>
                <a:highlight>
                  <a:srgbClr val="FFFFFF"/>
                </a:highlight>
                <a:latin typeface="Consolas" panose="020B0609020204030204" pitchFamily="49" charset="0"/>
              </a:rPr>
              <a:t>class</a:t>
            </a:r>
            <a:r>
              <a:rPr lang="en-US" sz="2100" dirty="0">
                <a:solidFill>
                  <a:srgbClr val="000000"/>
                </a:solidFill>
                <a:highlight>
                  <a:srgbClr val="FFFFFF"/>
                </a:highlight>
                <a:latin typeface="Consolas" panose="020B0609020204030204" pitchFamily="49" charset="0"/>
              </a:rPr>
              <a:t> </a:t>
            </a:r>
            <a:r>
              <a:rPr lang="en-US" sz="2100" dirty="0">
                <a:solidFill>
                  <a:srgbClr val="2B91AF"/>
                </a:solidFill>
                <a:highlight>
                  <a:srgbClr val="FFFFFF"/>
                </a:highlight>
                <a:latin typeface="Consolas" panose="020B0609020204030204" pitchFamily="49" charset="0"/>
              </a:rPr>
              <a:t>T</a:t>
            </a:r>
            <a:r>
              <a:rPr lang="en-US" sz="2100" dirty="0" smtClean="0">
                <a:solidFill>
                  <a:srgbClr val="000000"/>
                </a:solidFill>
                <a:highlight>
                  <a:srgbClr val="FFFFFF"/>
                </a:highlight>
                <a:latin typeface="Consolas" panose="020B0609020204030204" pitchFamily="49" charset="0"/>
              </a:rPr>
              <a:t>&gt;</a:t>
            </a:r>
            <a:r>
              <a:rPr lang="pl-PL" sz="2100" dirty="0" smtClean="0">
                <a:solidFill>
                  <a:srgbClr val="000000"/>
                </a:solidFill>
                <a:highlight>
                  <a:srgbClr val="FFFFFF"/>
                </a:highlight>
                <a:latin typeface="Consolas" panose="020B0609020204030204" pitchFamily="49" charset="0"/>
              </a:rPr>
              <a:t>  </a:t>
            </a:r>
            <a:r>
              <a:rPr lang="en-US" sz="2100" dirty="0" smtClean="0">
                <a:solidFill>
                  <a:srgbClr val="008000"/>
                </a:solidFill>
                <a:highlight>
                  <a:srgbClr val="FFFFFF"/>
                </a:highlight>
                <a:latin typeface="Consolas" panose="020B0609020204030204" pitchFamily="49" charset="0"/>
              </a:rPr>
              <a:t>// </a:t>
            </a:r>
            <a:r>
              <a:rPr lang="en-US" sz="2100" dirty="0">
                <a:solidFill>
                  <a:srgbClr val="008000"/>
                </a:solidFill>
                <a:highlight>
                  <a:srgbClr val="FFFFFF"/>
                </a:highlight>
                <a:latin typeface="Consolas" panose="020B0609020204030204" pitchFamily="49" charset="0"/>
              </a:rPr>
              <a:t>template whose </a:t>
            </a:r>
            <a:r>
              <a:rPr lang="en-US" sz="2100" u="sng" dirty="0">
                <a:solidFill>
                  <a:srgbClr val="008000"/>
                </a:solidFill>
                <a:highlight>
                  <a:srgbClr val="FFFFFF"/>
                </a:highlight>
                <a:latin typeface="Consolas" panose="020B0609020204030204" pitchFamily="49" charset="0"/>
              </a:rPr>
              <a:t>argument</a:t>
            </a:r>
            <a:r>
              <a:rPr lang="en-US" sz="2100" dirty="0">
                <a:solidFill>
                  <a:srgbClr val="008000"/>
                </a:solidFill>
                <a:highlight>
                  <a:srgbClr val="FFFFFF"/>
                </a:highlight>
                <a:latin typeface="Consolas" panose="020B0609020204030204" pitchFamily="49" charset="0"/>
              </a:rPr>
              <a:t> is type T</a:t>
            </a:r>
            <a:endParaRPr lang="en-US" sz="2100" dirty="0">
              <a:solidFill>
                <a:srgbClr val="000000"/>
              </a:solidFill>
              <a:highlight>
                <a:srgbClr val="FFFFFF"/>
              </a:highlight>
              <a:latin typeface="Consolas" panose="020B0609020204030204" pitchFamily="49" charset="0"/>
            </a:endParaRPr>
          </a:p>
          <a:p>
            <a:pPr marL="0" indent="0">
              <a:buNone/>
            </a:pPr>
            <a:r>
              <a:rPr lang="en-US" sz="2100" dirty="0">
                <a:solidFill>
                  <a:srgbClr val="0000FF"/>
                </a:solidFill>
                <a:highlight>
                  <a:srgbClr val="FFFFFF"/>
                </a:highlight>
                <a:latin typeface="Consolas" panose="020B0609020204030204" pitchFamily="49" charset="0"/>
              </a:rPr>
              <a:t>class</a:t>
            </a:r>
            <a:r>
              <a:rPr lang="en-US" sz="2100" dirty="0">
                <a:solidFill>
                  <a:srgbClr val="000000"/>
                </a:solidFill>
                <a:highlight>
                  <a:srgbClr val="FFFFFF"/>
                </a:highlight>
                <a:latin typeface="Consolas" panose="020B0609020204030204" pitchFamily="49" charset="0"/>
              </a:rPr>
              <a:t> </a:t>
            </a:r>
            <a:r>
              <a:rPr lang="en-US" sz="2100" dirty="0" smtClean="0">
                <a:solidFill>
                  <a:srgbClr val="2B91AF"/>
                </a:solidFill>
                <a:highlight>
                  <a:srgbClr val="FFFFFF"/>
                </a:highlight>
                <a:latin typeface="Consolas" panose="020B0609020204030204" pitchFamily="49" charset="0"/>
              </a:rPr>
              <a:t>Stack</a:t>
            </a:r>
            <a:r>
              <a:rPr lang="pl-PL" sz="2100" dirty="0" smtClean="0">
                <a:solidFill>
                  <a:srgbClr val="2B91AF"/>
                </a:solidFill>
                <a:highlight>
                  <a:srgbClr val="FFFFFF"/>
                </a:highlight>
                <a:latin typeface="Consolas" panose="020B0609020204030204" pitchFamily="49" charset="0"/>
              </a:rPr>
              <a:t>         </a:t>
            </a:r>
            <a:r>
              <a:rPr lang="en-US" sz="2100" dirty="0" smtClean="0">
                <a:solidFill>
                  <a:srgbClr val="008000"/>
                </a:solidFill>
                <a:highlight>
                  <a:srgbClr val="FFFFFF"/>
                </a:highlight>
                <a:latin typeface="Consolas" panose="020B0609020204030204" pitchFamily="49" charset="0"/>
              </a:rPr>
              <a:t>// </a:t>
            </a:r>
            <a:r>
              <a:rPr lang="pl-PL" sz="2100" dirty="0" smtClean="0">
                <a:solidFill>
                  <a:srgbClr val="008000"/>
                </a:solidFill>
                <a:highlight>
                  <a:srgbClr val="FFFFFF"/>
                </a:highlight>
                <a:latin typeface="Consolas" panose="020B0609020204030204" pitchFamily="49" charset="0"/>
              </a:rPr>
              <a:t>the </a:t>
            </a:r>
            <a:r>
              <a:rPr lang="en-US" sz="2100" dirty="0" smtClean="0">
                <a:solidFill>
                  <a:srgbClr val="008000"/>
                </a:solidFill>
                <a:highlight>
                  <a:srgbClr val="FFFFFF"/>
                </a:highlight>
                <a:latin typeface="Consolas" panose="020B0609020204030204" pitchFamily="49" charset="0"/>
              </a:rPr>
              <a:t>template </a:t>
            </a:r>
            <a:r>
              <a:rPr lang="en-US" sz="2100" dirty="0">
                <a:solidFill>
                  <a:srgbClr val="008000"/>
                </a:solidFill>
                <a:highlight>
                  <a:srgbClr val="FFFFFF"/>
                </a:highlight>
                <a:latin typeface="Consolas" panose="020B0609020204030204" pitchFamily="49" charset="0"/>
              </a:rPr>
              <a:t>name is Stack</a:t>
            </a:r>
            <a:endParaRPr lang="en-US" sz="2100" dirty="0">
              <a:solidFill>
                <a:srgbClr val="000000"/>
              </a:solidFill>
              <a:highlight>
                <a:srgbClr val="FFFFFF"/>
              </a:highlight>
              <a:latin typeface="Consolas" panose="020B0609020204030204" pitchFamily="49" charset="0"/>
            </a:endParaRPr>
          </a:p>
          <a:p>
            <a:pPr marL="0" indent="0">
              <a:buNone/>
            </a:pPr>
            <a:r>
              <a:rPr lang="pl-PL" sz="2100" dirty="0">
                <a:solidFill>
                  <a:srgbClr val="000000"/>
                </a:solidFill>
                <a:highlight>
                  <a:srgbClr val="FFFFFF"/>
                </a:highlight>
                <a:latin typeface="Consolas" panose="020B0609020204030204" pitchFamily="49" charset="0"/>
              </a:rPr>
              <a:t>{</a:t>
            </a:r>
          </a:p>
          <a:p>
            <a:pPr marL="0" indent="0">
              <a:buNone/>
            </a:pPr>
            <a:r>
              <a:rPr lang="en-US" sz="2100" dirty="0">
                <a:solidFill>
                  <a:srgbClr val="000000"/>
                </a:solidFill>
                <a:highlight>
                  <a:srgbClr val="FFFFFF"/>
                </a:highlight>
                <a:latin typeface="Consolas" panose="020B0609020204030204" pitchFamily="49" charset="0"/>
              </a:rPr>
              <a:t>    </a:t>
            </a:r>
            <a:r>
              <a:rPr lang="en-US" sz="2100" dirty="0">
                <a:solidFill>
                  <a:srgbClr val="2B91AF"/>
                </a:solidFill>
                <a:highlight>
                  <a:srgbClr val="FFFFFF"/>
                </a:highlight>
                <a:latin typeface="Consolas" panose="020B0609020204030204" pitchFamily="49" charset="0"/>
              </a:rPr>
              <a:t>T</a:t>
            </a:r>
            <a:r>
              <a:rPr lang="en-US" sz="2100" dirty="0">
                <a:solidFill>
                  <a:srgbClr val="000000"/>
                </a:solidFill>
                <a:highlight>
                  <a:srgbClr val="FFFFFF"/>
                </a:highlight>
                <a:latin typeface="Consolas" panose="020B0609020204030204" pitchFamily="49" charset="0"/>
              </a:rPr>
              <a:t>* v;  </a:t>
            </a:r>
            <a:r>
              <a:rPr lang="pl-PL" sz="2100" dirty="0" smtClean="0">
                <a:solidFill>
                  <a:srgbClr val="000000"/>
                </a:solidFill>
                <a:highlight>
                  <a:srgbClr val="FFFFFF"/>
                </a:highlight>
                <a:latin typeface="Consolas" panose="020B0609020204030204" pitchFamily="49" charset="0"/>
              </a:rPr>
              <a:t>    </a:t>
            </a:r>
            <a:r>
              <a:rPr lang="en-US" sz="2100" dirty="0" smtClean="0">
                <a:solidFill>
                  <a:srgbClr val="008000"/>
                </a:solidFill>
                <a:highlight>
                  <a:srgbClr val="FFFFFF"/>
                </a:highlight>
                <a:latin typeface="Consolas" panose="020B0609020204030204" pitchFamily="49" charset="0"/>
              </a:rPr>
              <a:t>// </a:t>
            </a:r>
            <a:r>
              <a:rPr lang="en-US" sz="2100" dirty="0">
                <a:solidFill>
                  <a:srgbClr val="008000"/>
                </a:solidFill>
                <a:highlight>
                  <a:srgbClr val="FFFFFF"/>
                </a:highlight>
                <a:latin typeface="Consolas" panose="020B0609020204030204" pitchFamily="49" charset="0"/>
              </a:rPr>
              <a:t>bottom of Stack</a:t>
            </a:r>
            <a:endParaRPr lang="en-US" sz="2100" dirty="0">
              <a:solidFill>
                <a:srgbClr val="000000"/>
              </a:solidFill>
              <a:highlight>
                <a:srgbClr val="FFFFFF"/>
              </a:highlight>
              <a:latin typeface="Consolas" panose="020B0609020204030204" pitchFamily="49" charset="0"/>
            </a:endParaRPr>
          </a:p>
          <a:p>
            <a:pPr marL="0" indent="0">
              <a:buNone/>
            </a:pPr>
            <a:r>
              <a:rPr lang="en-US" sz="2100" dirty="0">
                <a:solidFill>
                  <a:srgbClr val="000000"/>
                </a:solidFill>
                <a:highlight>
                  <a:srgbClr val="FFFFFF"/>
                </a:highlight>
                <a:latin typeface="Consolas" panose="020B0609020204030204" pitchFamily="49" charset="0"/>
              </a:rPr>
              <a:t>    </a:t>
            </a:r>
            <a:r>
              <a:rPr lang="en-US" sz="2100" dirty="0">
                <a:solidFill>
                  <a:srgbClr val="2B91AF"/>
                </a:solidFill>
                <a:highlight>
                  <a:srgbClr val="FFFFFF"/>
                </a:highlight>
                <a:latin typeface="Consolas" panose="020B0609020204030204" pitchFamily="49" charset="0"/>
              </a:rPr>
              <a:t>T</a:t>
            </a:r>
            <a:r>
              <a:rPr lang="en-US" sz="2100" dirty="0">
                <a:solidFill>
                  <a:srgbClr val="000000"/>
                </a:solidFill>
                <a:highlight>
                  <a:srgbClr val="FFFFFF"/>
                </a:highlight>
                <a:latin typeface="Consolas" panose="020B0609020204030204" pitchFamily="49" charset="0"/>
              </a:rPr>
              <a:t>* p;  </a:t>
            </a:r>
            <a:r>
              <a:rPr lang="pl-PL" sz="2100" dirty="0" smtClean="0">
                <a:solidFill>
                  <a:srgbClr val="000000"/>
                </a:solidFill>
                <a:highlight>
                  <a:srgbClr val="FFFFFF"/>
                </a:highlight>
                <a:latin typeface="Consolas" panose="020B0609020204030204" pitchFamily="49" charset="0"/>
              </a:rPr>
              <a:t>    </a:t>
            </a:r>
            <a:r>
              <a:rPr lang="en-US" sz="2100" dirty="0" smtClean="0">
                <a:solidFill>
                  <a:srgbClr val="008000"/>
                </a:solidFill>
                <a:highlight>
                  <a:srgbClr val="FFFFFF"/>
                </a:highlight>
                <a:latin typeface="Consolas" panose="020B0609020204030204" pitchFamily="49" charset="0"/>
              </a:rPr>
              <a:t>// </a:t>
            </a:r>
            <a:r>
              <a:rPr lang="en-US" sz="2100" dirty="0">
                <a:solidFill>
                  <a:srgbClr val="008000"/>
                </a:solidFill>
                <a:highlight>
                  <a:srgbClr val="FFFFFF"/>
                </a:highlight>
                <a:latin typeface="Consolas" panose="020B0609020204030204" pitchFamily="49" charset="0"/>
              </a:rPr>
              <a:t>top of Stack</a:t>
            </a:r>
            <a:endParaRPr lang="en-US" sz="2100" dirty="0">
              <a:solidFill>
                <a:srgbClr val="000000"/>
              </a:solidFill>
              <a:highlight>
                <a:srgbClr val="FFFFFF"/>
              </a:highlight>
              <a:latin typeface="Consolas" panose="020B0609020204030204" pitchFamily="49" charset="0"/>
            </a:endParaRPr>
          </a:p>
          <a:p>
            <a:pPr marL="0" indent="0">
              <a:buNone/>
            </a:pPr>
            <a:r>
              <a:rPr lang="en-US" sz="2100" dirty="0">
                <a:solidFill>
                  <a:srgbClr val="000000"/>
                </a:solidFill>
                <a:highlight>
                  <a:srgbClr val="FFFFFF"/>
                </a:highlight>
                <a:latin typeface="Consolas" panose="020B0609020204030204" pitchFamily="49" charset="0"/>
              </a:rPr>
              <a:t>    </a:t>
            </a:r>
            <a:r>
              <a:rPr lang="en-US" sz="2100" dirty="0" err="1">
                <a:solidFill>
                  <a:srgbClr val="0000FF"/>
                </a:solidFill>
                <a:highlight>
                  <a:srgbClr val="FFFFFF"/>
                </a:highlight>
                <a:latin typeface="Consolas" panose="020B0609020204030204" pitchFamily="49" charset="0"/>
              </a:rPr>
              <a:t>int</a:t>
            </a:r>
            <a:r>
              <a:rPr lang="en-US" sz="2100" dirty="0">
                <a:solidFill>
                  <a:srgbClr val="000000"/>
                </a:solidFill>
                <a:highlight>
                  <a:srgbClr val="FFFFFF"/>
                </a:highlight>
                <a:latin typeface="Consolas" panose="020B0609020204030204" pitchFamily="49" charset="0"/>
              </a:rPr>
              <a:t> size;  </a:t>
            </a:r>
            <a:r>
              <a:rPr lang="en-US" sz="2100" dirty="0">
                <a:solidFill>
                  <a:srgbClr val="008000"/>
                </a:solidFill>
                <a:highlight>
                  <a:srgbClr val="FFFFFF"/>
                </a:highlight>
                <a:latin typeface="Consolas" panose="020B0609020204030204" pitchFamily="49" charset="0"/>
              </a:rPr>
              <a:t>// capacity of Stack</a:t>
            </a:r>
            <a:endParaRPr lang="en-US" sz="2100" dirty="0">
              <a:solidFill>
                <a:srgbClr val="000000"/>
              </a:solidFill>
              <a:highlight>
                <a:srgbClr val="FFFFFF"/>
              </a:highlight>
              <a:latin typeface="Consolas" panose="020B0609020204030204" pitchFamily="49" charset="0"/>
            </a:endParaRPr>
          </a:p>
          <a:p>
            <a:pPr marL="0" indent="0">
              <a:buNone/>
            </a:pPr>
            <a:r>
              <a:rPr lang="pl-PL" sz="2100" dirty="0">
                <a:solidFill>
                  <a:srgbClr val="0000FF"/>
                </a:solidFill>
                <a:highlight>
                  <a:srgbClr val="FFFFFF"/>
                </a:highlight>
                <a:latin typeface="Consolas" panose="020B0609020204030204" pitchFamily="49" charset="0"/>
              </a:rPr>
              <a:t>public</a:t>
            </a:r>
            <a:r>
              <a:rPr lang="pl-PL" sz="2100" dirty="0">
                <a:solidFill>
                  <a:srgbClr val="000000"/>
                </a:solidFill>
                <a:highlight>
                  <a:srgbClr val="FFFFFF"/>
                </a:highlight>
                <a:latin typeface="Consolas" panose="020B0609020204030204" pitchFamily="49" charset="0"/>
              </a:rPr>
              <a:t>:</a:t>
            </a:r>
          </a:p>
          <a:p>
            <a:pPr marL="0" indent="0">
              <a:buNone/>
            </a:pPr>
            <a:r>
              <a:rPr lang="en-US" sz="2100" dirty="0">
                <a:solidFill>
                  <a:srgbClr val="000000"/>
                </a:solidFill>
                <a:highlight>
                  <a:srgbClr val="FFFFFF"/>
                </a:highlight>
                <a:latin typeface="Consolas" panose="020B0609020204030204" pitchFamily="49" charset="0"/>
              </a:rPr>
              <a:t>    Stack(</a:t>
            </a:r>
            <a:r>
              <a:rPr lang="en-US" sz="2100" dirty="0" err="1">
                <a:solidFill>
                  <a:srgbClr val="0000FF"/>
                </a:solidFill>
                <a:highlight>
                  <a:srgbClr val="FFFFFF"/>
                </a:highlight>
                <a:latin typeface="Consolas" panose="020B0609020204030204" pitchFamily="49" charset="0"/>
              </a:rPr>
              <a:t>int</a:t>
            </a:r>
            <a:r>
              <a:rPr lang="en-US" sz="2100" dirty="0">
                <a:solidFill>
                  <a:srgbClr val="000000"/>
                </a:solidFill>
                <a:highlight>
                  <a:srgbClr val="FFFFFF"/>
                </a:highlight>
                <a:latin typeface="Consolas" panose="020B0609020204030204" pitchFamily="49" charset="0"/>
              </a:rPr>
              <a:t> </a:t>
            </a:r>
            <a:r>
              <a:rPr lang="en-US" sz="2100" dirty="0">
                <a:solidFill>
                  <a:srgbClr val="808080"/>
                </a:solidFill>
                <a:highlight>
                  <a:srgbClr val="FFFFFF"/>
                </a:highlight>
                <a:latin typeface="Consolas" panose="020B0609020204030204" pitchFamily="49" charset="0"/>
              </a:rPr>
              <a:t>r</a:t>
            </a:r>
            <a:r>
              <a:rPr lang="en-US" sz="2100" dirty="0">
                <a:solidFill>
                  <a:srgbClr val="000000"/>
                </a:solidFill>
                <a:highlight>
                  <a:srgbClr val="FFFFFF"/>
                </a:highlight>
                <a:latin typeface="Consolas" panose="020B0609020204030204" pitchFamily="49" charset="0"/>
              </a:rPr>
              <a:t>) { v = p = </a:t>
            </a:r>
            <a:r>
              <a:rPr lang="en-US" sz="2100" dirty="0">
                <a:solidFill>
                  <a:srgbClr val="0000FF"/>
                </a:solidFill>
                <a:highlight>
                  <a:srgbClr val="FFFFFF"/>
                </a:highlight>
                <a:latin typeface="Consolas" panose="020B0609020204030204" pitchFamily="49" charset="0"/>
              </a:rPr>
              <a:t>new</a:t>
            </a:r>
            <a:r>
              <a:rPr lang="en-US" sz="2100" dirty="0">
                <a:solidFill>
                  <a:srgbClr val="000000"/>
                </a:solidFill>
                <a:highlight>
                  <a:srgbClr val="FFFFFF"/>
                </a:highlight>
                <a:latin typeface="Consolas" panose="020B0609020204030204" pitchFamily="49" charset="0"/>
              </a:rPr>
              <a:t> </a:t>
            </a:r>
            <a:r>
              <a:rPr lang="en-US" sz="2100" dirty="0">
                <a:solidFill>
                  <a:srgbClr val="2B91AF"/>
                </a:solidFill>
                <a:highlight>
                  <a:srgbClr val="FFFFFF"/>
                </a:highlight>
                <a:latin typeface="Consolas" panose="020B0609020204030204" pitchFamily="49" charset="0"/>
              </a:rPr>
              <a:t>T</a:t>
            </a:r>
            <a:r>
              <a:rPr lang="en-US" sz="2100" dirty="0">
                <a:solidFill>
                  <a:srgbClr val="000000"/>
                </a:solidFill>
                <a:highlight>
                  <a:srgbClr val="FFFFFF"/>
                </a:highlight>
                <a:latin typeface="Consolas" panose="020B0609020204030204" pitchFamily="49" charset="0"/>
              </a:rPr>
              <a:t>[size = </a:t>
            </a:r>
            <a:r>
              <a:rPr lang="en-US" sz="2100" dirty="0">
                <a:solidFill>
                  <a:srgbClr val="808080"/>
                </a:solidFill>
                <a:highlight>
                  <a:srgbClr val="FFFFFF"/>
                </a:highlight>
                <a:latin typeface="Consolas" panose="020B0609020204030204" pitchFamily="49" charset="0"/>
              </a:rPr>
              <a:t>r</a:t>
            </a:r>
            <a:r>
              <a:rPr lang="en-US" sz="2100" dirty="0">
                <a:solidFill>
                  <a:srgbClr val="000000"/>
                </a:solidFill>
                <a:highlight>
                  <a:srgbClr val="FFFFFF"/>
                </a:highlight>
                <a:latin typeface="Consolas" panose="020B0609020204030204" pitchFamily="49" charset="0"/>
              </a:rPr>
              <a:t>]; }   </a:t>
            </a:r>
            <a:endParaRPr lang="pl-PL" sz="2100" dirty="0" smtClean="0">
              <a:solidFill>
                <a:srgbClr val="000000"/>
              </a:solidFill>
              <a:highlight>
                <a:srgbClr val="FFFFFF"/>
              </a:highlight>
              <a:latin typeface="Consolas" panose="020B0609020204030204" pitchFamily="49" charset="0"/>
            </a:endParaRPr>
          </a:p>
          <a:p>
            <a:pPr marL="0" indent="0">
              <a:buNone/>
            </a:pPr>
            <a:r>
              <a:rPr lang="pl-PL" sz="2100" dirty="0">
                <a:solidFill>
                  <a:srgbClr val="000000"/>
                </a:solidFill>
                <a:highlight>
                  <a:srgbClr val="FFFFFF"/>
                </a:highlight>
                <a:latin typeface="Consolas" panose="020B0609020204030204" pitchFamily="49" charset="0"/>
              </a:rPr>
              <a:t>	</a:t>
            </a:r>
            <a:r>
              <a:rPr lang="pl-PL" sz="2100" dirty="0" smtClean="0">
                <a:solidFill>
                  <a:srgbClr val="000000"/>
                </a:solidFill>
                <a:highlight>
                  <a:srgbClr val="FFFFFF"/>
                </a:highlight>
                <a:latin typeface="Consolas" panose="020B0609020204030204" pitchFamily="49" charset="0"/>
              </a:rPr>
              <a:t>		           </a:t>
            </a:r>
            <a:r>
              <a:rPr lang="en-US" sz="2100" dirty="0" smtClean="0">
                <a:solidFill>
                  <a:srgbClr val="008000"/>
                </a:solidFill>
                <a:highlight>
                  <a:srgbClr val="FFFFFF"/>
                </a:highlight>
                <a:latin typeface="Consolas" panose="020B0609020204030204" pitchFamily="49" charset="0"/>
              </a:rPr>
              <a:t>// </a:t>
            </a:r>
            <a:r>
              <a:rPr lang="en-US" sz="2100" dirty="0">
                <a:solidFill>
                  <a:srgbClr val="008000"/>
                </a:solidFill>
                <a:highlight>
                  <a:srgbClr val="FFFFFF"/>
                </a:highlight>
                <a:latin typeface="Consolas" panose="020B0609020204030204" pitchFamily="49" charset="0"/>
              </a:rPr>
              <a:t>constructor with argument: </a:t>
            </a:r>
            <a:endParaRPr lang="en-US" sz="2100" dirty="0">
              <a:solidFill>
                <a:srgbClr val="000000"/>
              </a:solidFill>
              <a:highlight>
                <a:srgbClr val="FFFFFF"/>
              </a:highlight>
              <a:latin typeface="Consolas" panose="020B0609020204030204" pitchFamily="49" charset="0"/>
            </a:endParaRPr>
          </a:p>
          <a:p>
            <a:pPr marL="0" indent="0">
              <a:buNone/>
            </a:pPr>
            <a:r>
              <a:rPr lang="pl-PL" sz="2100" dirty="0">
                <a:solidFill>
                  <a:srgbClr val="000000"/>
                </a:solidFill>
                <a:highlight>
                  <a:srgbClr val="FFFFFF"/>
                </a:highlight>
                <a:latin typeface="Consolas" panose="020B0609020204030204" pitchFamily="49" charset="0"/>
              </a:rPr>
              <a:t>                       </a:t>
            </a:r>
            <a:r>
              <a:rPr lang="pl-PL" sz="2100" dirty="0" smtClean="0">
                <a:solidFill>
                  <a:srgbClr val="000000"/>
                </a:solidFill>
                <a:highlight>
                  <a:srgbClr val="FFFFFF"/>
                </a:highlight>
                <a:latin typeface="Consolas" panose="020B0609020204030204" pitchFamily="49" charset="0"/>
              </a:rPr>
              <a:t>          </a:t>
            </a:r>
            <a:r>
              <a:rPr lang="pl-PL" sz="2100" dirty="0">
                <a:solidFill>
                  <a:srgbClr val="008000"/>
                </a:solidFill>
                <a:highlight>
                  <a:srgbClr val="FFFFFF"/>
                </a:highlight>
                <a:latin typeface="Consolas" panose="020B0609020204030204" pitchFamily="49" charset="0"/>
              </a:rPr>
              <a:t>// </a:t>
            </a:r>
            <a:r>
              <a:rPr lang="pl-PL" sz="2100" dirty="0" err="1">
                <a:solidFill>
                  <a:srgbClr val="008000"/>
                </a:solidFill>
                <a:highlight>
                  <a:srgbClr val="FFFFFF"/>
                </a:highlight>
                <a:latin typeface="Consolas" panose="020B0609020204030204" pitchFamily="49" charset="0"/>
              </a:rPr>
              <a:t>maximal</a:t>
            </a:r>
            <a:r>
              <a:rPr lang="pl-PL" sz="2100" dirty="0">
                <a:solidFill>
                  <a:srgbClr val="008000"/>
                </a:solidFill>
                <a:highlight>
                  <a:srgbClr val="FFFFFF"/>
                </a:highlight>
                <a:latin typeface="Consolas" panose="020B0609020204030204" pitchFamily="49" charset="0"/>
              </a:rPr>
              <a:t> </a:t>
            </a:r>
            <a:r>
              <a:rPr lang="pl-PL" sz="2100" dirty="0" err="1">
                <a:solidFill>
                  <a:srgbClr val="008000"/>
                </a:solidFill>
                <a:highlight>
                  <a:srgbClr val="FFFFFF"/>
                </a:highlight>
                <a:latin typeface="Consolas" panose="020B0609020204030204" pitchFamily="49" charset="0"/>
              </a:rPr>
              <a:t>size</a:t>
            </a:r>
            <a:r>
              <a:rPr lang="pl-PL" sz="2100" dirty="0">
                <a:solidFill>
                  <a:srgbClr val="008000"/>
                </a:solidFill>
                <a:highlight>
                  <a:srgbClr val="FFFFFF"/>
                </a:highlight>
                <a:latin typeface="Consolas" panose="020B0609020204030204" pitchFamily="49" charset="0"/>
              </a:rPr>
              <a:t> of </a:t>
            </a:r>
            <a:r>
              <a:rPr lang="pl-PL" sz="2100" dirty="0" err="1">
                <a:solidFill>
                  <a:srgbClr val="008000"/>
                </a:solidFill>
                <a:highlight>
                  <a:srgbClr val="FFFFFF"/>
                </a:highlight>
                <a:latin typeface="Consolas" panose="020B0609020204030204" pitchFamily="49" charset="0"/>
              </a:rPr>
              <a:t>stack</a:t>
            </a:r>
            <a:endParaRPr lang="pl-PL" sz="2100" dirty="0">
              <a:solidFill>
                <a:srgbClr val="000000"/>
              </a:solidFill>
              <a:highlight>
                <a:srgbClr val="FFFFFF"/>
              </a:highlight>
              <a:latin typeface="Consolas" panose="020B0609020204030204" pitchFamily="49" charset="0"/>
            </a:endParaRPr>
          </a:p>
          <a:p>
            <a:pPr marL="0" indent="0">
              <a:buNone/>
            </a:pPr>
            <a:r>
              <a:rPr lang="pl-PL" sz="2100" dirty="0">
                <a:solidFill>
                  <a:srgbClr val="000000"/>
                </a:solidFill>
                <a:highlight>
                  <a:srgbClr val="FFFFFF"/>
                </a:highlight>
                <a:latin typeface="Consolas" panose="020B0609020204030204" pitchFamily="49" charset="0"/>
              </a:rPr>
              <a:t>    ~</a:t>
            </a:r>
            <a:r>
              <a:rPr lang="pl-PL" sz="2100" dirty="0" err="1">
                <a:solidFill>
                  <a:srgbClr val="000000"/>
                </a:solidFill>
                <a:highlight>
                  <a:srgbClr val="FFFFFF"/>
                </a:highlight>
                <a:latin typeface="Consolas" panose="020B0609020204030204" pitchFamily="49" charset="0"/>
              </a:rPr>
              <a:t>Stack</a:t>
            </a:r>
            <a:r>
              <a:rPr lang="pl-PL" sz="2100" dirty="0">
                <a:solidFill>
                  <a:srgbClr val="000000"/>
                </a:solidFill>
                <a:highlight>
                  <a:srgbClr val="FFFFFF"/>
                </a:highlight>
                <a:latin typeface="Consolas" panose="020B0609020204030204" pitchFamily="49" charset="0"/>
              </a:rPr>
              <a:t>() { </a:t>
            </a:r>
            <a:r>
              <a:rPr lang="pl-PL" sz="2100" dirty="0" err="1">
                <a:solidFill>
                  <a:srgbClr val="0000FF"/>
                </a:solidFill>
                <a:highlight>
                  <a:srgbClr val="FFFFFF"/>
                </a:highlight>
                <a:latin typeface="Consolas" panose="020B0609020204030204" pitchFamily="49" charset="0"/>
              </a:rPr>
              <a:t>delete</a:t>
            </a:r>
            <a:r>
              <a:rPr lang="pl-PL" sz="2100" dirty="0">
                <a:solidFill>
                  <a:srgbClr val="000000"/>
                </a:solidFill>
                <a:highlight>
                  <a:srgbClr val="FFFFFF"/>
                </a:highlight>
                <a:latin typeface="Consolas" panose="020B0609020204030204" pitchFamily="49" charset="0"/>
              </a:rPr>
              <a:t>[]v; </a:t>
            </a:r>
            <a:r>
              <a:rPr lang="pl-PL" sz="2100" dirty="0" smtClean="0">
                <a:solidFill>
                  <a:srgbClr val="000000"/>
                </a:solidFill>
                <a:highlight>
                  <a:srgbClr val="FFFFFF"/>
                </a:highlight>
                <a:latin typeface="Consolas" panose="020B0609020204030204" pitchFamily="49" charset="0"/>
              </a:rPr>
              <a:t>}      </a:t>
            </a:r>
            <a:r>
              <a:rPr lang="pl-PL" sz="2100" dirty="0" smtClean="0">
                <a:solidFill>
                  <a:srgbClr val="008000"/>
                </a:solidFill>
                <a:highlight>
                  <a:srgbClr val="FFFFFF"/>
                </a:highlight>
                <a:latin typeface="Consolas" panose="020B0609020204030204" pitchFamily="49" charset="0"/>
              </a:rPr>
              <a:t>// </a:t>
            </a:r>
            <a:r>
              <a:rPr lang="pl-PL" sz="2100" dirty="0" err="1">
                <a:solidFill>
                  <a:srgbClr val="008000"/>
                </a:solidFill>
                <a:highlight>
                  <a:srgbClr val="FFFFFF"/>
                </a:highlight>
                <a:latin typeface="Consolas" panose="020B0609020204030204" pitchFamily="49" charset="0"/>
              </a:rPr>
              <a:t>destructor</a:t>
            </a:r>
            <a:endParaRPr lang="pl-PL" sz="2100" dirty="0">
              <a:solidFill>
                <a:srgbClr val="000000"/>
              </a:solidFill>
              <a:highlight>
                <a:srgbClr val="FFFFFF"/>
              </a:highlight>
              <a:latin typeface="Consolas" panose="020B0609020204030204" pitchFamily="49" charset="0"/>
            </a:endParaRPr>
          </a:p>
          <a:p>
            <a:pPr marL="0" indent="0">
              <a:buNone/>
            </a:pPr>
            <a:r>
              <a:rPr lang="en-US" sz="2100" dirty="0">
                <a:solidFill>
                  <a:srgbClr val="000000"/>
                </a:solidFill>
                <a:highlight>
                  <a:srgbClr val="FFFFFF"/>
                </a:highlight>
                <a:latin typeface="Consolas" panose="020B0609020204030204" pitchFamily="49" charset="0"/>
              </a:rPr>
              <a:t>    </a:t>
            </a:r>
            <a:r>
              <a:rPr lang="en-US" sz="2100" dirty="0">
                <a:solidFill>
                  <a:srgbClr val="0000FF"/>
                </a:solidFill>
                <a:highlight>
                  <a:srgbClr val="FFFFFF"/>
                </a:highlight>
                <a:latin typeface="Consolas" panose="020B0609020204030204" pitchFamily="49" charset="0"/>
              </a:rPr>
              <a:t>void</a:t>
            </a:r>
            <a:r>
              <a:rPr lang="en-US" sz="2100" dirty="0">
                <a:solidFill>
                  <a:srgbClr val="000000"/>
                </a:solidFill>
                <a:highlight>
                  <a:srgbClr val="FFFFFF"/>
                </a:highlight>
                <a:latin typeface="Consolas" panose="020B0609020204030204" pitchFamily="49" charset="0"/>
              </a:rPr>
              <a:t> push(</a:t>
            </a:r>
            <a:r>
              <a:rPr lang="en-US" sz="2100" dirty="0">
                <a:solidFill>
                  <a:srgbClr val="2B91AF"/>
                </a:solidFill>
                <a:highlight>
                  <a:srgbClr val="FFFFFF"/>
                </a:highlight>
                <a:latin typeface="Consolas" panose="020B0609020204030204" pitchFamily="49" charset="0"/>
              </a:rPr>
              <a:t>T</a:t>
            </a:r>
            <a:r>
              <a:rPr lang="en-US" sz="2100" dirty="0">
                <a:solidFill>
                  <a:srgbClr val="000000"/>
                </a:solidFill>
                <a:highlight>
                  <a:srgbClr val="FFFFFF"/>
                </a:highlight>
                <a:latin typeface="Consolas" panose="020B0609020204030204" pitchFamily="49" charset="0"/>
              </a:rPr>
              <a:t> </a:t>
            </a:r>
            <a:r>
              <a:rPr lang="en-US" sz="2100" dirty="0">
                <a:solidFill>
                  <a:srgbClr val="808080"/>
                </a:solidFill>
                <a:highlight>
                  <a:srgbClr val="FFFFFF"/>
                </a:highlight>
                <a:latin typeface="Consolas" panose="020B0609020204030204" pitchFamily="49" charset="0"/>
              </a:rPr>
              <a:t>a</a:t>
            </a:r>
            <a:r>
              <a:rPr lang="en-US" sz="2100" dirty="0">
                <a:solidFill>
                  <a:srgbClr val="000000"/>
                </a:solidFill>
                <a:highlight>
                  <a:srgbClr val="FFFFFF"/>
                </a:highlight>
                <a:latin typeface="Consolas" panose="020B0609020204030204" pitchFamily="49" charset="0"/>
              </a:rPr>
              <a:t>) { *p++ = </a:t>
            </a:r>
            <a:r>
              <a:rPr lang="en-US" sz="2100" dirty="0">
                <a:solidFill>
                  <a:srgbClr val="808080"/>
                </a:solidFill>
                <a:highlight>
                  <a:srgbClr val="FFFFFF"/>
                </a:highlight>
                <a:latin typeface="Consolas" panose="020B0609020204030204" pitchFamily="49" charset="0"/>
              </a:rPr>
              <a:t>a</a:t>
            </a:r>
            <a:r>
              <a:rPr lang="en-US" sz="2100" dirty="0">
                <a:solidFill>
                  <a:srgbClr val="000000"/>
                </a:solidFill>
                <a:highlight>
                  <a:srgbClr val="FFFFFF"/>
                </a:highlight>
                <a:latin typeface="Consolas" panose="020B0609020204030204" pitchFamily="49" charset="0"/>
              </a:rPr>
              <a:t>; } </a:t>
            </a:r>
            <a:r>
              <a:rPr lang="en-US" sz="2100" dirty="0" smtClean="0">
                <a:solidFill>
                  <a:srgbClr val="008000"/>
                </a:solidFill>
                <a:highlight>
                  <a:srgbClr val="FFFFFF"/>
                </a:highlight>
                <a:latin typeface="Consolas" panose="020B0609020204030204" pitchFamily="49" charset="0"/>
              </a:rPr>
              <a:t>// </a:t>
            </a:r>
            <a:r>
              <a:rPr lang="en-US" sz="2100" dirty="0">
                <a:solidFill>
                  <a:srgbClr val="008000"/>
                </a:solidFill>
                <a:highlight>
                  <a:srgbClr val="FFFFFF"/>
                </a:highlight>
                <a:latin typeface="Consolas" panose="020B0609020204030204" pitchFamily="49" charset="0"/>
              </a:rPr>
              <a:t>push onto Stack</a:t>
            </a:r>
            <a:endParaRPr lang="en-US" sz="2100" dirty="0">
              <a:solidFill>
                <a:srgbClr val="000000"/>
              </a:solidFill>
              <a:highlight>
                <a:srgbClr val="FFFFFF"/>
              </a:highlight>
              <a:latin typeface="Consolas" panose="020B0609020204030204" pitchFamily="49" charset="0"/>
            </a:endParaRPr>
          </a:p>
          <a:p>
            <a:pPr marL="0" indent="0">
              <a:buNone/>
            </a:pPr>
            <a:r>
              <a:rPr lang="en-US" sz="2100" dirty="0">
                <a:solidFill>
                  <a:srgbClr val="000000"/>
                </a:solidFill>
                <a:highlight>
                  <a:srgbClr val="FFFFFF"/>
                </a:highlight>
                <a:latin typeface="Consolas" panose="020B0609020204030204" pitchFamily="49" charset="0"/>
              </a:rPr>
              <a:t>    </a:t>
            </a:r>
            <a:r>
              <a:rPr lang="en-US" sz="2100" dirty="0">
                <a:solidFill>
                  <a:srgbClr val="2B91AF"/>
                </a:solidFill>
                <a:highlight>
                  <a:srgbClr val="FFFFFF"/>
                </a:highlight>
                <a:latin typeface="Consolas" panose="020B0609020204030204" pitchFamily="49" charset="0"/>
              </a:rPr>
              <a:t>T</a:t>
            </a:r>
            <a:r>
              <a:rPr lang="en-US" sz="2100" dirty="0">
                <a:solidFill>
                  <a:srgbClr val="000000"/>
                </a:solidFill>
                <a:highlight>
                  <a:srgbClr val="FFFFFF"/>
                </a:highlight>
                <a:latin typeface="Consolas" panose="020B0609020204030204" pitchFamily="49" charset="0"/>
              </a:rPr>
              <a:t> pop() { </a:t>
            </a:r>
            <a:r>
              <a:rPr lang="en-US" sz="2100" dirty="0">
                <a:solidFill>
                  <a:srgbClr val="0000FF"/>
                </a:solidFill>
                <a:highlight>
                  <a:srgbClr val="FFFFFF"/>
                </a:highlight>
                <a:latin typeface="Consolas" panose="020B0609020204030204" pitchFamily="49" charset="0"/>
              </a:rPr>
              <a:t>return</a:t>
            </a:r>
            <a:r>
              <a:rPr lang="en-US" sz="2100" dirty="0">
                <a:solidFill>
                  <a:srgbClr val="000000"/>
                </a:solidFill>
                <a:highlight>
                  <a:srgbClr val="FFFFFF"/>
                </a:highlight>
                <a:latin typeface="Consolas" panose="020B0609020204030204" pitchFamily="49" charset="0"/>
              </a:rPr>
              <a:t> *--p; }     </a:t>
            </a:r>
            <a:r>
              <a:rPr lang="en-US" sz="2100" dirty="0" smtClean="0">
                <a:solidFill>
                  <a:srgbClr val="008000"/>
                </a:solidFill>
                <a:highlight>
                  <a:srgbClr val="FFFFFF"/>
                </a:highlight>
                <a:latin typeface="Consolas" panose="020B0609020204030204" pitchFamily="49" charset="0"/>
              </a:rPr>
              <a:t>// </a:t>
            </a:r>
            <a:r>
              <a:rPr lang="en-US" sz="2100" dirty="0">
                <a:solidFill>
                  <a:srgbClr val="008000"/>
                </a:solidFill>
                <a:highlight>
                  <a:srgbClr val="FFFFFF"/>
                </a:highlight>
                <a:latin typeface="Consolas" panose="020B0609020204030204" pitchFamily="49" charset="0"/>
              </a:rPr>
              <a:t>pop from Stack</a:t>
            </a:r>
            <a:endParaRPr lang="en-US" sz="2100" dirty="0">
              <a:solidFill>
                <a:srgbClr val="000000"/>
              </a:solidFill>
              <a:highlight>
                <a:srgbClr val="FFFFFF"/>
              </a:highlight>
              <a:latin typeface="Consolas" panose="020B0609020204030204" pitchFamily="49" charset="0"/>
            </a:endParaRPr>
          </a:p>
          <a:p>
            <a:pPr marL="0" indent="0">
              <a:buNone/>
            </a:pPr>
            <a:r>
              <a:rPr lang="en-US" sz="2100" dirty="0">
                <a:solidFill>
                  <a:srgbClr val="000000"/>
                </a:solidFill>
                <a:highlight>
                  <a:srgbClr val="FFFFFF"/>
                </a:highlight>
                <a:latin typeface="Consolas" panose="020B0609020204030204" pitchFamily="49" charset="0"/>
              </a:rPr>
              <a:t>    </a:t>
            </a:r>
            <a:r>
              <a:rPr lang="en-US" sz="2100" dirty="0" err="1">
                <a:solidFill>
                  <a:srgbClr val="0000FF"/>
                </a:solidFill>
                <a:highlight>
                  <a:srgbClr val="FFFFFF"/>
                </a:highlight>
                <a:latin typeface="Consolas" panose="020B0609020204030204" pitchFamily="49" charset="0"/>
              </a:rPr>
              <a:t>int</a:t>
            </a:r>
            <a:r>
              <a:rPr lang="en-US" sz="2100" dirty="0">
                <a:solidFill>
                  <a:srgbClr val="000000"/>
                </a:solidFill>
                <a:highlight>
                  <a:srgbClr val="FFFFFF"/>
                </a:highlight>
                <a:latin typeface="Consolas" panose="020B0609020204030204" pitchFamily="49" charset="0"/>
              </a:rPr>
              <a:t> </a:t>
            </a:r>
            <a:r>
              <a:rPr lang="en-US" sz="2100" dirty="0" err="1">
                <a:solidFill>
                  <a:srgbClr val="000000"/>
                </a:solidFill>
                <a:highlight>
                  <a:srgbClr val="FFFFFF"/>
                </a:highlight>
                <a:latin typeface="Consolas" panose="020B0609020204030204" pitchFamily="49" charset="0"/>
              </a:rPr>
              <a:t>getSize</a:t>
            </a:r>
            <a:r>
              <a:rPr lang="en-US" sz="2100" dirty="0">
                <a:solidFill>
                  <a:srgbClr val="000000"/>
                </a:solidFill>
                <a:highlight>
                  <a:srgbClr val="FFFFFF"/>
                </a:highlight>
                <a:latin typeface="Consolas" panose="020B0609020204030204" pitchFamily="49" charset="0"/>
              </a:rPr>
              <a:t>() </a:t>
            </a:r>
            <a:r>
              <a:rPr lang="en-US" sz="2100" dirty="0" err="1">
                <a:solidFill>
                  <a:srgbClr val="0000FF"/>
                </a:solidFill>
                <a:highlight>
                  <a:srgbClr val="FFFFFF"/>
                </a:highlight>
                <a:latin typeface="Consolas" panose="020B0609020204030204" pitchFamily="49" charset="0"/>
              </a:rPr>
              <a:t>const</a:t>
            </a:r>
            <a:r>
              <a:rPr lang="en-US" sz="2100" dirty="0">
                <a:solidFill>
                  <a:srgbClr val="000000"/>
                </a:solidFill>
                <a:highlight>
                  <a:srgbClr val="FFFFFF"/>
                </a:highlight>
                <a:latin typeface="Consolas" panose="020B0609020204030204" pitchFamily="49" charset="0"/>
              </a:rPr>
              <a:t> { </a:t>
            </a:r>
            <a:r>
              <a:rPr lang="en-US" sz="2100" dirty="0">
                <a:solidFill>
                  <a:srgbClr val="0000FF"/>
                </a:solidFill>
                <a:highlight>
                  <a:srgbClr val="FFFFFF"/>
                </a:highlight>
                <a:latin typeface="Consolas" panose="020B0609020204030204" pitchFamily="49" charset="0"/>
              </a:rPr>
              <a:t>return</a:t>
            </a:r>
            <a:r>
              <a:rPr lang="en-US" sz="2100" dirty="0">
                <a:solidFill>
                  <a:srgbClr val="000000"/>
                </a:solidFill>
                <a:highlight>
                  <a:srgbClr val="FFFFFF"/>
                </a:highlight>
                <a:latin typeface="Consolas" panose="020B0609020204030204" pitchFamily="49" charset="0"/>
              </a:rPr>
              <a:t> p - v; </a:t>
            </a:r>
            <a:r>
              <a:rPr lang="en-US" sz="2100" dirty="0" smtClean="0">
                <a:solidFill>
                  <a:srgbClr val="000000"/>
                </a:solidFill>
                <a:highlight>
                  <a:srgbClr val="FFFFFF"/>
                </a:highlight>
                <a:latin typeface="Consolas" panose="020B0609020204030204" pitchFamily="49" charset="0"/>
              </a:rPr>
              <a:t>}</a:t>
            </a:r>
            <a:r>
              <a:rPr lang="pl-PL" sz="2100" dirty="0">
                <a:solidFill>
                  <a:srgbClr val="000000"/>
                </a:solidFill>
                <a:highlight>
                  <a:srgbClr val="FFFFFF"/>
                </a:highlight>
                <a:latin typeface="Consolas" panose="020B0609020204030204" pitchFamily="49" charset="0"/>
              </a:rPr>
              <a:t> </a:t>
            </a:r>
            <a:endParaRPr lang="pl-PL" sz="2100" dirty="0" smtClean="0">
              <a:solidFill>
                <a:srgbClr val="000000"/>
              </a:solidFill>
              <a:highlight>
                <a:srgbClr val="FFFFFF"/>
              </a:highlight>
              <a:latin typeface="Consolas" panose="020B0609020204030204" pitchFamily="49" charset="0"/>
            </a:endParaRPr>
          </a:p>
          <a:p>
            <a:pPr marL="0" indent="0">
              <a:buNone/>
            </a:pPr>
            <a:r>
              <a:rPr lang="pl-PL" sz="2100" dirty="0">
                <a:solidFill>
                  <a:srgbClr val="000000"/>
                </a:solidFill>
                <a:highlight>
                  <a:srgbClr val="FFFFFF"/>
                </a:highlight>
                <a:latin typeface="Consolas" panose="020B0609020204030204" pitchFamily="49" charset="0"/>
              </a:rPr>
              <a:t> </a:t>
            </a:r>
            <a:r>
              <a:rPr lang="pl-PL" sz="2100" dirty="0" smtClean="0">
                <a:solidFill>
                  <a:srgbClr val="000000"/>
                </a:solidFill>
                <a:highlight>
                  <a:srgbClr val="FFFFFF"/>
                </a:highlight>
                <a:latin typeface="Consolas" panose="020B0609020204030204" pitchFamily="49" charset="0"/>
              </a:rPr>
              <a:t>                                </a:t>
            </a:r>
            <a:r>
              <a:rPr lang="en-US" sz="2100" dirty="0" smtClean="0">
                <a:solidFill>
                  <a:srgbClr val="008000"/>
                </a:solidFill>
                <a:highlight>
                  <a:srgbClr val="FFFFFF"/>
                </a:highlight>
                <a:latin typeface="Consolas" panose="020B0609020204030204" pitchFamily="49" charset="0"/>
              </a:rPr>
              <a:t>// </a:t>
            </a:r>
            <a:r>
              <a:rPr lang="pl-PL" sz="2100" dirty="0" err="1" smtClean="0">
                <a:solidFill>
                  <a:srgbClr val="008000"/>
                </a:solidFill>
                <a:highlight>
                  <a:srgbClr val="FFFFFF"/>
                </a:highlight>
                <a:latin typeface="Consolas" panose="020B0609020204030204" pitchFamily="49" charset="0"/>
              </a:rPr>
              <a:t>current</a:t>
            </a:r>
            <a:r>
              <a:rPr lang="pl-PL" sz="2100" dirty="0" smtClean="0">
                <a:solidFill>
                  <a:srgbClr val="008000"/>
                </a:solidFill>
                <a:highlight>
                  <a:srgbClr val="FFFFFF"/>
                </a:highlight>
                <a:latin typeface="Consolas" panose="020B0609020204030204" pitchFamily="49" charset="0"/>
              </a:rPr>
              <a:t> </a:t>
            </a:r>
            <a:r>
              <a:rPr lang="pl-PL" sz="2100" dirty="0" err="1" smtClean="0">
                <a:solidFill>
                  <a:srgbClr val="008000"/>
                </a:solidFill>
                <a:highlight>
                  <a:srgbClr val="FFFFFF"/>
                </a:highlight>
                <a:latin typeface="Consolas" panose="020B0609020204030204" pitchFamily="49" charset="0"/>
              </a:rPr>
              <a:t>size</a:t>
            </a:r>
            <a:r>
              <a:rPr lang="pl-PL" sz="2100" dirty="0" smtClean="0">
                <a:solidFill>
                  <a:srgbClr val="008000"/>
                </a:solidFill>
                <a:highlight>
                  <a:srgbClr val="FFFFFF"/>
                </a:highlight>
                <a:latin typeface="Consolas" panose="020B0609020204030204" pitchFamily="49" charset="0"/>
              </a:rPr>
              <a:t> in</a:t>
            </a:r>
            <a:r>
              <a:rPr lang="en-US" sz="2100" dirty="0" smtClean="0">
                <a:solidFill>
                  <a:srgbClr val="008000"/>
                </a:solidFill>
                <a:highlight>
                  <a:srgbClr val="FFFFFF"/>
                </a:highlight>
                <a:latin typeface="Consolas" panose="020B0609020204030204" pitchFamily="49" charset="0"/>
              </a:rPr>
              <a:t> </a:t>
            </a:r>
            <a:r>
              <a:rPr lang="en-US" sz="2100" dirty="0">
                <a:solidFill>
                  <a:srgbClr val="008000"/>
                </a:solidFill>
                <a:highlight>
                  <a:srgbClr val="FFFFFF"/>
                </a:highlight>
                <a:latin typeface="Consolas" panose="020B0609020204030204" pitchFamily="49" charset="0"/>
              </a:rPr>
              <a:t>T elements </a:t>
            </a:r>
            <a:endParaRPr lang="en-US" sz="2100" dirty="0">
              <a:solidFill>
                <a:srgbClr val="000000"/>
              </a:solidFill>
              <a:highlight>
                <a:srgbClr val="FFFFFF"/>
              </a:highlight>
              <a:latin typeface="Consolas" panose="020B0609020204030204" pitchFamily="49" charset="0"/>
            </a:endParaRPr>
          </a:p>
          <a:p>
            <a:pPr marL="0" indent="0">
              <a:buNone/>
            </a:pPr>
            <a:r>
              <a:rPr lang="pl-PL" sz="2100" dirty="0">
                <a:solidFill>
                  <a:srgbClr val="000000"/>
                </a:solidFill>
                <a:highlight>
                  <a:srgbClr val="FFFFFF"/>
                </a:highlight>
                <a:latin typeface="Consolas" panose="020B0609020204030204" pitchFamily="49" charset="0"/>
              </a:rPr>
              <a:t>};</a:t>
            </a:r>
          </a:p>
          <a:p>
            <a:pPr>
              <a:lnSpc>
                <a:spcPct val="80000"/>
              </a:lnSpc>
              <a:buFont typeface="Wingdings" panose="05000000000000000000" pitchFamily="2" charset="2"/>
              <a:buNone/>
            </a:pPr>
            <a:endParaRPr lang="en-GB" altLang="pl-PL" sz="2000" dirty="0"/>
          </a:p>
        </p:txBody>
      </p:sp>
    </p:spTree>
    <p:extLst>
      <p:ext uri="{BB962C8B-B14F-4D97-AF65-F5344CB8AC3E}">
        <p14:creationId xmlns:p14="http://schemas.microsoft.com/office/powerpoint/2010/main" val="427744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p:txBody>
          <a:bodyPr/>
          <a:lstStyle/>
          <a:p>
            <a:r>
              <a:rPr lang="en-GB" altLang="pl-PL"/>
              <a:t>Class templates – declaration</a:t>
            </a:r>
          </a:p>
        </p:txBody>
      </p:sp>
      <p:sp>
        <p:nvSpPr>
          <p:cNvPr id="694275" name="Rectangle 3"/>
          <p:cNvSpPr>
            <a:spLocks noGrp="1" noChangeArrowheads="1"/>
          </p:cNvSpPr>
          <p:nvPr>
            <p:ph type="body" idx="1"/>
          </p:nvPr>
        </p:nvSpPr>
        <p:spPr/>
        <p:txBody>
          <a:bodyPr>
            <a:normAutofit/>
          </a:bodyPr>
          <a:lstStyle/>
          <a:p>
            <a:pPr>
              <a:lnSpc>
                <a:spcPct val="80000"/>
              </a:lnSpc>
              <a:buFont typeface="Wingdings" panose="05000000000000000000" pitchFamily="2" charset="2"/>
              <a:buNone/>
            </a:pPr>
            <a:r>
              <a:rPr lang="en-US" sz="2400" dirty="0">
                <a:solidFill>
                  <a:srgbClr val="0000FF"/>
                </a:solidFill>
                <a:highlight>
                  <a:srgbClr val="FFFFFF"/>
                </a:highlight>
                <a:latin typeface="Consolas" panose="020B0609020204030204" pitchFamily="49" charset="0"/>
              </a:rPr>
              <a:t>template</a:t>
            </a:r>
            <a:r>
              <a:rPr lang="en-US" sz="2400" dirty="0">
                <a:solidFill>
                  <a:srgbClr val="000000"/>
                </a:solidFill>
                <a:highlight>
                  <a:srgbClr val="FFFFFF"/>
                </a:highlight>
                <a:latin typeface="Consolas" panose="020B0609020204030204" pitchFamily="49" charset="0"/>
              </a:rPr>
              <a:t> &lt;</a:t>
            </a:r>
            <a:r>
              <a:rPr lang="en-US" sz="2400" dirty="0">
                <a:solidFill>
                  <a:srgbClr val="0000FF"/>
                </a:solidFill>
                <a:highlight>
                  <a:srgbClr val="FFFFFF"/>
                </a:highlight>
                <a:latin typeface="Consolas" panose="020B0609020204030204" pitchFamily="49" charset="0"/>
              </a:rPr>
              <a:t>class</a:t>
            </a:r>
            <a:r>
              <a:rPr lang="en-US" sz="2400" dirty="0">
                <a:solidFill>
                  <a:srgbClr val="000000"/>
                </a:solidFill>
                <a:highlight>
                  <a:srgbClr val="FFFFFF"/>
                </a:highlight>
                <a:latin typeface="Consolas" panose="020B0609020204030204" pitchFamily="49" charset="0"/>
              </a:rPr>
              <a:t> </a:t>
            </a:r>
            <a:r>
              <a:rPr lang="en-US" sz="2400" dirty="0">
                <a:solidFill>
                  <a:srgbClr val="2B91AF"/>
                </a:solidFill>
                <a:highlight>
                  <a:srgbClr val="FFFFFF"/>
                </a:highlight>
                <a:latin typeface="Consolas" panose="020B0609020204030204" pitchFamily="49" charset="0"/>
              </a:rPr>
              <a:t>T</a:t>
            </a:r>
            <a:r>
              <a:rPr lang="en-US" sz="2400" dirty="0">
                <a:solidFill>
                  <a:srgbClr val="000000"/>
                </a:solidFill>
                <a:highlight>
                  <a:srgbClr val="FFFFFF"/>
                </a:highlight>
                <a:latin typeface="Consolas" panose="020B0609020204030204" pitchFamily="49" charset="0"/>
              </a:rPr>
              <a:t>&gt;</a:t>
            </a:r>
            <a:r>
              <a:rPr lang="pl-PL" sz="2400" dirty="0">
                <a:solidFill>
                  <a:srgbClr val="000000"/>
                </a:solidFill>
                <a:highlight>
                  <a:srgbClr val="FFFFFF"/>
                </a:highlight>
                <a:latin typeface="Consolas" panose="020B0609020204030204" pitchFamily="49" charset="0"/>
              </a:rPr>
              <a:t>  </a:t>
            </a:r>
            <a:r>
              <a:rPr lang="en-US" sz="2400" dirty="0">
                <a:solidFill>
                  <a:srgbClr val="008000"/>
                </a:solidFill>
                <a:highlight>
                  <a:srgbClr val="FFFFFF"/>
                </a:highlight>
                <a:latin typeface="Consolas" panose="020B0609020204030204" pitchFamily="49" charset="0"/>
              </a:rPr>
              <a:t>// </a:t>
            </a:r>
            <a:r>
              <a:rPr lang="en-GB" altLang="pl-PL" sz="2400" dirty="0">
                <a:solidFill>
                  <a:srgbClr val="008000"/>
                </a:solidFill>
                <a:highlight>
                  <a:srgbClr val="FFFFFF"/>
                </a:highlight>
                <a:latin typeface="Consolas" panose="020B0609020204030204" pitchFamily="49" charset="0"/>
              </a:rPr>
              <a:t>in template declaration, </a:t>
            </a:r>
          </a:p>
          <a:p>
            <a:pPr>
              <a:lnSpc>
                <a:spcPct val="80000"/>
              </a:lnSpc>
              <a:buFont typeface="Wingdings" panose="05000000000000000000" pitchFamily="2" charset="2"/>
              <a:buNone/>
            </a:pPr>
            <a:r>
              <a:rPr lang="en-GB" altLang="pl-PL" sz="2400" dirty="0">
                <a:solidFill>
                  <a:srgbClr val="008000"/>
                </a:solidFill>
                <a:highlight>
                  <a:srgbClr val="FFFFFF"/>
                </a:highlight>
                <a:latin typeface="Consolas" panose="020B0609020204030204" pitchFamily="49" charset="0"/>
              </a:rPr>
              <a:t>				</a:t>
            </a:r>
            <a:r>
              <a:rPr lang="pl-PL" altLang="pl-PL" sz="2400" dirty="0" smtClean="0">
                <a:solidFill>
                  <a:srgbClr val="008000"/>
                </a:solidFill>
                <a:highlight>
                  <a:srgbClr val="FFFFFF"/>
                </a:highlight>
                <a:latin typeface="Consolas" panose="020B0609020204030204" pitchFamily="49" charset="0"/>
              </a:rPr>
              <a:t>    </a:t>
            </a:r>
            <a:r>
              <a:rPr lang="en-GB" altLang="pl-PL" sz="2400" dirty="0" smtClean="0">
                <a:solidFill>
                  <a:srgbClr val="008000"/>
                </a:solidFill>
                <a:highlight>
                  <a:srgbClr val="FFFFFF"/>
                </a:highlight>
                <a:latin typeface="Consolas" panose="020B0609020204030204" pitchFamily="49" charset="0"/>
              </a:rPr>
              <a:t>// </a:t>
            </a:r>
            <a:r>
              <a:rPr lang="en-GB" altLang="pl-PL" sz="2400" dirty="0">
                <a:solidFill>
                  <a:srgbClr val="008000"/>
                </a:solidFill>
                <a:highlight>
                  <a:srgbClr val="FFFFFF"/>
                </a:highlight>
                <a:latin typeface="Consolas" panose="020B0609020204030204" pitchFamily="49" charset="0"/>
              </a:rPr>
              <a:t>type T is an </a:t>
            </a:r>
            <a:r>
              <a:rPr lang="en-GB" altLang="pl-PL" sz="2400" u="sng" dirty="0">
                <a:solidFill>
                  <a:srgbClr val="008000"/>
                </a:solidFill>
                <a:highlight>
                  <a:srgbClr val="FFFFFF"/>
                </a:highlight>
                <a:latin typeface="Consolas" panose="020B0609020204030204" pitchFamily="49" charset="0"/>
              </a:rPr>
              <a:t>argument</a:t>
            </a:r>
          </a:p>
          <a:p>
            <a:pPr>
              <a:lnSpc>
                <a:spcPct val="80000"/>
              </a:lnSpc>
              <a:buFont typeface="Wingdings" panose="05000000000000000000" pitchFamily="2" charset="2"/>
              <a:buNone/>
            </a:pPr>
            <a:r>
              <a:rPr lang="en-GB" altLang="pl-PL" sz="2400" dirty="0">
                <a:solidFill>
                  <a:srgbClr val="008000"/>
                </a:solidFill>
                <a:highlight>
                  <a:srgbClr val="FFFFFF"/>
                </a:highlight>
                <a:latin typeface="Consolas" panose="020B0609020204030204" pitchFamily="49" charset="0"/>
              </a:rPr>
              <a:t>				</a:t>
            </a:r>
            <a:r>
              <a:rPr lang="pl-PL" altLang="pl-PL" sz="2400" dirty="0" smtClean="0">
                <a:solidFill>
                  <a:srgbClr val="008000"/>
                </a:solidFill>
                <a:highlight>
                  <a:srgbClr val="FFFFFF"/>
                </a:highlight>
                <a:latin typeface="Consolas" panose="020B0609020204030204" pitchFamily="49" charset="0"/>
              </a:rPr>
              <a:t>    </a:t>
            </a:r>
            <a:r>
              <a:rPr lang="en-GB" altLang="pl-PL" sz="2400" dirty="0" smtClean="0">
                <a:solidFill>
                  <a:srgbClr val="008000"/>
                </a:solidFill>
                <a:highlight>
                  <a:srgbClr val="FFFFFF"/>
                </a:highlight>
                <a:latin typeface="Consolas" panose="020B0609020204030204" pitchFamily="49" charset="0"/>
              </a:rPr>
              <a:t>// template </a:t>
            </a:r>
            <a:r>
              <a:rPr lang="en-GB" altLang="pl-PL" sz="2400" dirty="0">
                <a:solidFill>
                  <a:srgbClr val="008000"/>
                </a:solidFill>
                <a:highlight>
                  <a:srgbClr val="FFFFFF"/>
                </a:highlight>
                <a:latin typeface="Consolas" panose="020B0609020204030204" pitchFamily="49" charset="0"/>
              </a:rPr>
              <a:t>is a keyword</a:t>
            </a:r>
          </a:p>
          <a:p>
            <a:pPr>
              <a:lnSpc>
                <a:spcPct val="80000"/>
              </a:lnSpc>
              <a:buFont typeface="Wingdings" panose="05000000000000000000" pitchFamily="2" charset="2"/>
              <a:buNone/>
            </a:pPr>
            <a:r>
              <a:rPr lang="pl-PL" altLang="pl-PL" sz="2400" dirty="0" smtClean="0">
                <a:solidFill>
                  <a:srgbClr val="008000"/>
                </a:solidFill>
                <a:highlight>
                  <a:srgbClr val="FFFFFF"/>
                </a:highlight>
                <a:latin typeface="Consolas" panose="020B0609020204030204" pitchFamily="49" charset="0"/>
              </a:rPr>
              <a:t>                    </a:t>
            </a:r>
            <a:r>
              <a:rPr lang="pl-PL" altLang="pl-PL" sz="2400" dirty="0">
                <a:solidFill>
                  <a:srgbClr val="008000"/>
                </a:solidFill>
                <a:highlight>
                  <a:srgbClr val="FFFFFF"/>
                </a:highlight>
                <a:latin typeface="Consolas" panose="020B0609020204030204" pitchFamily="49" charset="0"/>
              </a:rPr>
              <a:t>// </a:t>
            </a:r>
            <a:r>
              <a:rPr lang="pl-PL" altLang="pl-PL" sz="2400" dirty="0" smtClean="0">
                <a:solidFill>
                  <a:srgbClr val="008000"/>
                </a:solidFill>
                <a:highlight>
                  <a:srgbClr val="FFFFFF"/>
                </a:highlight>
                <a:latin typeface="Consolas" panose="020B0609020204030204" pitchFamily="49" charset="0"/>
              </a:rPr>
              <a:t>C</a:t>
            </a:r>
            <a:r>
              <a:rPr lang="pl-PL" altLang="pl-PL" sz="2400" dirty="0">
                <a:solidFill>
                  <a:srgbClr val="008000"/>
                </a:solidFill>
                <a:highlight>
                  <a:srgbClr val="FFFFFF"/>
                </a:highlight>
                <a:latin typeface="Consolas" panose="020B0609020204030204" pitchFamily="49" charset="0"/>
              </a:rPr>
              <a:t>++11: </a:t>
            </a:r>
            <a:r>
              <a:rPr lang="en-US" sz="2400" dirty="0">
                <a:solidFill>
                  <a:srgbClr val="000000"/>
                </a:solidFill>
                <a:highlight>
                  <a:srgbClr val="FFFFFF"/>
                </a:highlight>
                <a:latin typeface="Consolas" panose="020B0609020204030204" pitchFamily="49" charset="0"/>
              </a:rPr>
              <a:t>&lt;</a:t>
            </a:r>
            <a:r>
              <a:rPr lang="pl-PL" sz="2400" dirty="0" err="1">
                <a:solidFill>
                  <a:srgbClr val="0000FF"/>
                </a:solidFill>
                <a:highlight>
                  <a:srgbClr val="FFFFFF"/>
                </a:highlight>
                <a:latin typeface="Consolas" panose="020B0609020204030204" pitchFamily="49" charset="0"/>
              </a:rPr>
              <a:t>typename</a:t>
            </a:r>
            <a:r>
              <a:rPr lang="pl-PL" sz="2400" dirty="0">
                <a:solidFill>
                  <a:srgbClr val="0000FF"/>
                </a:solidFill>
                <a:highlight>
                  <a:srgbClr val="FFFFFF"/>
                </a:highlight>
                <a:latin typeface="Consolas" panose="020B0609020204030204" pitchFamily="49" charset="0"/>
              </a:rPr>
              <a:t> </a:t>
            </a:r>
            <a:r>
              <a:rPr lang="en-US" sz="2400" dirty="0">
                <a:solidFill>
                  <a:srgbClr val="2B91AF"/>
                </a:solidFill>
                <a:highlight>
                  <a:srgbClr val="FFFFFF"/>
                </a:highlight>
                <a:latin typeface="Consolas" panose="020B0609020204030204" pitchFamily="49" charset="0"/>
              </a:rPr>
              <a:t>T</a:t>
            </a:r>
            <a:r>
              <a:rPr lang="en-US" sz="2400" dirty="0">
                <a:solidFill>
                  <a:srgbClr val="000000"/>
                </a:solidFill>
                <a:highlight>
                  <a:srgbClr val="FFFFFF"/>
                </a:highlight>
                <a:latin typeface="Consolas" panose="020B0609020204030204" pitchFamily="49" charset="0"/>
              </a:rPr>
              <a:t>&gt;</a:t>
            </a:r>
            <a:r>
              <a:rPr lang="pl-PL" sz="2400" dirty="0">
                <a:solidFill>
                  <a:srgbClr val="000000"/>
                </a:solidFill>
                <a:highlight>
                  <a:srgbClr val="FFFFFF"/>
                </a:highlight>
                <a:latin typeface="Consolas" panose="020B0609020204030204" pitchFamily="49" charset="0"/>
              </a:rPr>
              <a:t> </a:t>
            </a:r>
            <a:endParaRPr lang="pl-PL" sz="2400" dirty="0" smtClean="0">
              <a:solidFill>
                <a:srgbClr val="000000"/>
              </a:solidFill>
              <a:highlight>
                <a:srgbClr val="FFFFFF"/>
              </a:highlight>
              <a:latin typeface="Consolas" panose="020B0609020204030204" pitchFamily="49" charset="0"/>
            </a:endParaRPr>
          </a:p>
          <a:p>
            <a:pPr>
              <a:lnSpc>
                <a:spcPct val="80000"/>
              </a:lnSpc>
              <a:buFont typeface="Wingdings" panose="05000000000000000000" pitchFamily="2" charset="2"/>
              <a:buNone/>
            </a:pPr>
            <a:r>
              <a:rPr lang="en-US" sz="2400" dirty="0" smtClean="0">
                <a:solidFill>
                  <a:srgbClr val="0000FF"/>
                </a:solidFill>
                <a:highlight>
                  <a:srgbClr val="FFFFFF"/>
                </a:highlight>
                <a:latin typeface="Consolas" panose="020B0609020204030204" pitchFamily="49" charset="0"/>
              </a:rPr>
              <a:t>class</a:t>
            </a:r>
            <a:r>
              <a:rPr lang="en-US" sz="2400" dirty="0" smtClean="0">
                <a:solidFill>
                  <a:srgbClr val="000000"/>
                </a:solidFill>
                <a:highlight>
                  <a:srgbClr val="FFFFFF"/>
                </a:highlight>
                <a:latin typeface="Consolas" panose="020B0609020204030204" pitchFamily="49" charset="0"/>
              </a:rPr>
              <a:t> </a:t>
            </a:r>
            <a:r>
              <a:rPr lang="en-US" sz="2400" dirty="0">
                <a:solidFill>
                  <a:srgbClr val="2B91AF"/>
                </a:solidFill>
                <a:highlight>
                  <a:srgbClr val="FFFFFF"/>
                </a:highlight>
                <a:latin typeface="Consolas" panose="020B0609020204030204" pitchFamily="49" charset="0"/>
              </a:rPr>
              <a:t>Stack</a:t>
            </a:r>
            <a:r>
              <a:rPr lang="pl-PL" sz="2400" dirty="0">
                <a:solidFill>
                  <a:srgbClr val="2B91AF"/>
                </a:solidFill>
                <a:highlight>
                  <a:srgbClr val="FFFFFF"/>
                </a:highlight>
                <a:latin typeface="Consolas" panose="020B0609020204030204" pitchFamily="49" charset="0"/>
              </a:rPr>
              <a:t> </a:t>
            </a:r>
            <a:r>
              <a:rPr lang="en-GB" altLang="pl-PL" sz="2400" dirty="0">
                <a:solidFill>
                  <a:srgbClr val="008000"/>
                </a:solidFill>
                <a:highlight>
                  <a:srgbClr val="FFFFFF"/>
                </a:highlight>
                <a:latin typeface="Consolas" panose="020B0609020204030204" pitchFamily="49" charset="0"/>
              </a:rPr>
              <a:t>	</a:t>
            </a:r>
            <a:r>
              <a:rPr lang="pl-PL" altLang="pl-PL" sz="2400" dirty="0" smtClean="0">
                <a:solidFill>
                  <a:srgbClr val="008000"/>
                </a:solidFill>
                <a:highlight>
                  <a:srgbClr val="FFFFFF"/>
                </a:highlight>
                <a:latin typeface="Consolas" panose="020B0609020204030204" pitchFamily="49" charset="0"/>
              </a:rPr>
              <a:t>    </a:t>
            </a:r>
            <a:r>
              <a:rPr lang="en-GB" altLang="pl-PL" sz="2400" dirty="0" smtClean="0">
                <a:solidFill>
                  <a:srgbClr val="008000"/>
                </a:solidFill>
                <a:highlight>
                  <a:srgbClr val="FFFFFF"/>
                </a:highlight>
                <a:latin typeface="Consolas" panose="020B0609020204030204" pitchFamily="49" charset="0"/>
              </a:rPr>
              <a:t>// </a:t>
            </a:r>
            <a:r>
              <a:rPr lang="en-GB" altLang="pl-PL" sz="2400" dirty="0">
                <a:solidFill>
                  <a:srgbClr val="008000"/>
                </a:solidFill>
                <a:highlight>
                  <a:srgbClr val="FFFFFF"/>
                </a:highlight>
                <a:latin typeface="Consolas" panose="020B0609020204030204" pitchFamily="49" charset="0"/>
              </a:rPr>
              <a:t>Stack is a template name</a:t>
            </a:r>
          </a:p>
          <a:p>
            <a:pPr>
              <a:lnSpc>
                <a:spcPct val="80000"/>
              </a:lnSpc>
            </a:pPr>
            <a:endParaRPr lang="en-GB" altLang="pl-PL" sz="2400" dirty="0"/>
          </a:p>
          <a:p>
            <a:pPr>
              <a:lnSpc>
                <a:spcPct val="80000"/>
              </a:lnSpc>
            </a:pPr>
            <a:r>
              <a:rPr lang="en-GB" altLang="pl-PL" sz="2400" dirty="0"/>
              <a:t>Type (class) </a:t>
            </a:r>
            <a:r>
              <a:rPr lang="en-US" sz="2400" dirty="0">
                <a:solidFill>
                  <a:srgbClr val="2B91AF"/>
                </a:solidFill>
                <a:highlight>
                  <a:srgbClr val="FFFFFF"/>
                </a:highlight>
                <a:latin typeface="Consolas" panose="020B0609020204030204" pitchFamily="49" charset="0"/>
              </a:rPr>
              <a:t>T</a:t>
            </a:r>
            <a:r>
              <a:rPr lang="en-GB" altLang="pl-PL" sz="2400" dirty="0" smtClean="0"/>
              <a:t> </a:t>
            </a:r>
            <a:r>
              <a:rPr lang="en-GB" altLang="pl-PL" sz="2400" dirty="0"/>
              <a:t>may be used in the declaration as any other declared type or class. </a:t>
            </a:r>
          </a:p>
          <a:p>
            <a:pPr>
              <a:lnSpc>
                <a:spcPct val="80000"/>
              </a:lnSpc>
            </a:pPr>
            <a:endParaRPr lang="pl-PL" altLang="pl-PL" sz="2400" dirty="0" smtClean="0"/>
          </a:p>
          <a:p>
            <a:pPr>
              <a:lnSpc>
                <a:spcPct val="80000"/>
              </a:lnSpc>
            </a:pPr>
            <a:r>
              <a:rPr lang="en-GB" altLang="pl-PL" sz="2400" dirty="0" smtClean="0"/>
              <a:t>Within </a:t>
            </a:r>
            <a:r>
              <a:rPr lang="en-GB" altLang="pl-PL" sz="2400" dirty="0"/>
              <a:t>the scope of declaration of template</a:t>
            </a:r>
            <a:r>
              <a:rPr lang="en-GB" altLang="pl-PL" sz="2400" b="1" dirty="0">
                <a:latin typeface="Courier New" panose="02070309020205020404" pitchFamily="49" charset="0"/>
              </a:rPr>
              <a:t> </a:t>
            </a:r>
            <a:r>
              <a:rPr lang="en-US" sz="2400" dirty="0" smtClean="0">
                <a:solidFill>
                  <a:srgbClr val="2B91AF"/>
                </a:solidFill>
                <a:highlight>
                  <a:srgbClr val="FFFFFF"/>
                </a:highlight>
                <a:latin typeface="Consolas" panose="020B0609020204030204" pitchFamily="49" charset="0"/>
              </a:rPr>
              <a:t>Stack</a:t>
            </a:r>
            <a:r>
              <a:rPr lang="en-GB" altLang="pl-PL" sz="2400" b="1" dirty="0" smtClean="0">
                <a:latin typeface="Courier New" panose="02070309020205020404" pitchFamily="49" charset="0"/>
              </a:rPr>
              <a:t> </a:t>
            </a:r>
            <a:r>
              <a:rPr lang="en-GB" altLang="pl-PL" sz="2400" dirty="0"/>
              <a:t>the full name </a:t>
            </a:r>
            <a:r>
              <a:rPr lang="en-US" sz="2400" dirty="0" smtClean="0">
                <a:solidFill>
                  <a:srgbClr val="2B91AF"/>
                </a:solidFill>
                <a:highlight>
                  <a:srgbClr val="FFFFFF"/>
                </a:highlight>
                <a:latin typeface="Consolas" panose="020B0609020204030204" pitchFamily="49" charset="0"/>
              </a:rPr>
              <a:t>Stack</a:t>
            </a:r>
            <a:r>
              <a:rPr lang="en-US" sz="2400" dirty="0" smtClean="0">
                <a:solidFill>
                  <a:srgbClr val="000000"/>
                </a:solidFill>
                <a:highlight>
                  <a:srgbClr val="FFFFFF"/>
                </a:highlight>
                <a:latin typeface="Consolas" panose="020B0609020204030204" pitchFamily="49" charset="0"/>
              </a:rPr>
              <a:t>&lt;</a:t>
            </a:r>
            <a:r>
              <a:rPr lang="en-US" sz="2400" dirty="0" smtClean="0">
                <a:solidFill>
                  <a:srgbClr val="2B91AF"/>
                </a:solidFill>
                <a:highlight>
                  <a:srgbClr val="FFFFFF"/>
                </a:highlight>
                <a:latin typeface="Consolas" panose="020B0609020204030204" pitchFamily="49" charset="0"/>
              </a:rPr>
              <a:t>T</a:t>
            </a:r>
            <a:r>
              <a:rPr lang="en-US" sz="2400" dirty="0" smtClean="0">
                <a:solidFill>
                  <a:srgbClr val="000000"/>
                </a:solidFill>
                <a:highlight>
                  <a:srgbClr val="FFFFFF"/>
                </a:highlight>
                <a:latin typeface="Consolas" panose="020B0609020204030204" pitchFamily="49" charset="0"/>
              </a:rPr>
              <a:t>&gt;</a:t>
            </a:r>
            <a:r>
              <a:rPr lang="en-GB" altLang="pl-PL" sz="2400" dirty="0" smtClean="0"/>
              <a:t> </a:t>
            </a:r>
            <a:r>
              <a:rPr lang="en-GB" altLang="pl-PL" sz="2400" dirty="0"/>
              <a:t>is not used;</a:t>
            </a:r>
            <a:br>
              <a:rPr lang="en-GB" altLang="pl-PL" sz="2400" dirty="0"/>
            </a:br>
            <a:r>
              <a:rPr lang="en-US" sz="2400" dirty="0">
                <a:solidFill>
                  <a:srgbClr val="2B91AF"/>
                </a:solidFill>
                <a:highlight>
                  <a:srgbClr val="FFFFFF"/>
                </a:highlight>
                <a:latin typeface="Consolas" panose="020B0609020204030204" pitchFamily="49" charset="0"/>
              </a:rPr>
              <a:t>Stack</a:t>
            </a:r>
            <a:r>
              <a:rPr lang="en-GB" altLang="pl-PL" sz="2400" dirty="0" smtClean="0"/>
              <a:t> </a:t>
            </a:r>
            <a:r>
              <a:rPr lang="en-GB" altLang="pl-PL" sz="2400" dirty="0"/>
              <a:t>is used for template name, constructor and destructor</a:t>
            </a:r>
            <a:r>
              <a:rPr lang="en-GB" altLang="pl-PL" sz="2400" dirty="0" smtClean="0"/>
              <a:t>.</a:t>
            </a:r>
            <a:endParaRPr lang="pl-PL" altLang="pl-PL" sz="2400" dirty="0" smtClean="0"/>
          </a:p>
          <a:p>
            <a:pPr>
              <a:lnSpc>
                <a:spcPct val="80000"/>
              </a:lnSpc>
            </a:pPr>
            <a:endParaRPr lang="pl-PL" altLang="pl-PL" sz="2400" dirty="0" smtClean="0"/>
          </a:p>
          <a:p>
            <a:pPr>
              <a:lnSpc>
                <a:spcPct val="80000"/>
              </a:lnSpc>
            </a:pPr>
            <a:r>
              <a:rPr lang="en-GB" altLang="pl-PL" sz="2400" dirty="0" smtClean="0"/>
              <a:t>Outside </a:t>
            </a:r>
            <a:r>
              <a:rPr lang="en-GB" altLang="pl-PL" sz="2400" dirty="0"/>
              <a:t>declaration we refer to template as </a:t>
            </a:r>
            <a:r>
              <a:rPr lang="en-US" sz="2400" dirty="0">
                <a:solidFill>
                  <a:srgbClr val="2B91AF"/>
                </a:solidFill>
                <a:highlight>
                  <a:srgbClr val="FFFFFF"/>
                </a:highlight>
                <a:latin typeface="Consolas" panose="020B0609020204030204" pitchFamily="49" charset="0"/>
              </a:rPr>
              <a:t>Stack</a:t>
            </a:r>
            <a:r>
              <a:rPr lang="en-US" sz="2400" dirty="0">
                <a:solidFill>
                  <a:srgbClr val="000000"/>
                </a:solidFill>
                <a:highlight>
                  <a:srgbClr val="FFFFFF"/>
                </a:highlight>
                <a:latin typeface="Consolas" panose="020B0609020204030204" pitchFamily="49" charset="0"/>
              </a:rPr>
              <a:t>&lt;</a:t>
            </a:r>
            <a:r>
              <a:rPr lang="en-US" sz="2400" dirty="0">
                <a:solidFill>
                  <a:srgbClr val="2B91AF"/>
                </a:solidFill>
                <a:highlight>
                  <a:srgbClr val="FFFFFF"/>
                </a:highlight>
                <a:latin typeface="Consolas" panose="020B0609020204030204" pitchFamily="49" charset="0"/>
              </a:rPr>
              <a:t>T</a:t>
            </a:r>
            <a:r>
              <a:rPr lang="en-US" sz="2400" dirty="0">
                <a:solidFill>
                  <a:srgbClr val="000000"/>
                </a:solidFill>
                <a:highlight>
                  <a:srgbClr val="FFFFFF"/>
                </a:highlight>
                <a:latin typeface="Consolas" panose="020B0609020204030204" pitchFamily="49" charset="0"/>
              </a:rPr>
              <a:t>&gt;</a:t>
            </a:r>
            <a:r>
              <a:rPr lang="en-GB" altLang="pl-PL" sz="2400" dirty="0" smtClean="0"/>
              <a:t> </a:t>
            </a:r>
            <a:endParaRPr lang="en-GB" altLang="pl-PL" sz="2400" dirty="0"/>
          </a:p>
          <a:p>
            <a:pPr>
              <a:lnSpc>
                <a:spcPct val="80000"/>
              </a:lnSpc>
              <a:buFont typeface="Wingdings" panose="05000000000000000000" pitchFamily="2" charset="2"/>
              <a:buNone/>
            </a:pPr>
            <a:endParaRPr lang="en-GB" altLang="pl-PL" sz="2400" dirty="0"/>
          </a:p>
        </p:txBody>
      </p:sp>
    </p:spTree>
    <p:extLst>
      <p:ext uri="{BB962C8B-B14F-4D97-AF65-F5344CB8AC3E}">
        <p14:creationId xmlns:p14="http://schemas.microsoft.com/office/powerpoint/2010/main" val="262532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r>
              <a:rPr lang="en-GB" altLang="pl-PL"/>
              <a:t>Class templates – declaring</a:t>
            </a:r>
          </a:p>
        </p:txBody>
      </p:sp>
      <p:sp>
        <p:nvSpPr>
          <p:cNvPr id="695299" name="Rectangle 3"/>
          <p:cNvSpPr>
            <a:spLocks noGrp="1" noChangeArrowheads="1"/>
          </p:cNvSpPr>
          <p:nvPr>
            <p:ph type="body" idx="1"/>
          </p:nvPr>
        </p:nvSpPr>
        <p:spPr/>
        <p:txBody>
          <a:bodyPr>
            <a:normAutofit/>
          </a:bodyPr>
          <a:lstStyle/>
          <a:p>
            <a:pPr>
              <a:lnSpc>
                <a:spcPct val="80000"/>
              </a:lnSpc>
            </a:pPr>
            <a:r>
              <a:rPr lang="en-GB" altLang="pl-PL" sz="2800" dirty="0"/>
              <a:t>With the template Stack we may declare stacks of various elements, passing the element type as the </a:t>
            </a:r>
            <a:r>
              <a:rPr lang="en-GB" altLang="pl-PL" sz="2800" u="sng" dirty="0"/>
              <a:t>actual</a:t>
            </a:r>
            <a:r>
              <a:rPr lang="en-GB" altLang="pl-PL" sz="2800" dirty="0"/>
              <a:t> parameter of the template</a:t>
            </a:r>
          </a:p>
          <a:p>
            <a:pPr>
              <a:lnSpc>
                <a:spcPct val="80000"/>
              </a:lnSpc>
            </a:pPr>
            <a:r>
              <a:rPr lang="en-GB" altLang="pl-PL" sz="2800" dirty="0"/>
              <a:t>The syntax of declaration of a class </a:t>
            </a:r>
            <a:r>
              <a:rPr lang="en-GB" altLang="pl-PL" sz="2800" u="sng" dirty="0"/>
              <a:t>derived</a:t>
            </a:r>
            <a:r>
              <a:rPr lang="en-GB" altLang="pl-PL" sz="2800" dirty="0"/>
              <a:t> from template:</a:t>
            </a:r>
            <a:endParaRPr lang="en-GB" altLang="pl-PL" sz="2800" b="1" dirty="0"/>
          </a:p>
          <a:p>
            <a:pPr algn="ctr">
              <a:lnSpc>
                <a:spcPct val="80000"/>
              </a:lnSpc>
              <a:buNone/>
            </a:pPr>
            <a:r>
              <a:rPr lang="pl-PL" sz="2800" dirty="0" err="1" smtClean="0">
                <a:solidFill>
                  <a:srgbClr val="2B91AF"/>
                </a:solidFill>
                <a:highlight>
                  <a:srgbClr val="FFFFFF"/>
                </a:highlight>
                <a:latin typeface="Consolas" panose="020B0609020204030204" pitchFamily="49" charset="0"/>
              </a:rPr>
              <a:t>template_name</a:t>
            </a:r>
            <a:r>
              <a:rPr lang="pl-PL" sz="2800" dirty="0" smtClean="0">
                <a:solidFill>
                  <a:srgbClr val="000000"/>
                </a:solidFill>
                <a:highlight>
                  <a:srgbClr val="FFFFFF"/>
                </a:highlight>
                <a:latin typeface="Consolas" panose="020B0609020204030204" pitchFamily="49" charset="0"/>
              </a:rPr>
              <a:t>&lt;</a:t>
            </a:r>
            <a:r>
              <a:rPr lang="pl-PL" sz="2800" dirty="0" smtClean="0">
                <a:solidFill>
                  <a:srgbClr val="2B91AF"/>
                </a:solidFill>
                <a:highlight>
                  <a:srgbClr val="FFFFFF"/>
                </a:highlight>
                <a:latin typeface="Consolas" panose="020B0609020204030204" pitchFamily="49" charset="0"/>
              </a:rPr>
              <a:t>argument</a:t>
            </a:r>
            <a:r>
              <a:rPr lang="pl-PL" sz="2800" dirty="0" smtClean="0">
                <a:solidFill>
                  <a:srgbClr val="000000"/>
                </a:solidFill>
                <a:highlight>
                  <a:srgbClr val="FFFFFF"/>
                </a:highlight>
                <a:latin typeface="Consolas" panose="020B0609020204030204" pitchFamily="49" charset="0"/>
              </a:rPr>
              <a:t>&gt;</a:t>
            </a:r>
            <a:endParaRPr lang="en-GB" altLang="pl-PL" sz="2800" dirty="0"/>
          </a:p>
          <a:p>
            <a:pPr>
              <a:lnSpc>
                <a:spcPct val="80000"/>
              </a:lnSpc>
            </a:pPr>
            <a:endParaRPr lang="pl-PL" altLang="pl-PL" sz="2800" dirty="0" smtClean="0"/>
          </a:p>
          <a:p>
            <a:pPr lvl="1">
              <a:lnSpc>
                <a:spcPct val="80000"/>
              </a:lnSpc>
            </a:pPr>
            <a:r>
              <a:rPr lang="en-GB" altLang="pl-PL" sz="2400" dirty="0" smtClean="0"/>
              <a:t>Class </a:t>
            </a:r>
            <a:r>
              <a:rPr lang="en-GB" altLang="pl-PL" sz="2400" dirty="0"/>
              <a:t>– stack of integers:</a:t>
            </a:r>
          </a:p>
          <a:p>
            <a:pPr marL="0" indent="0" algn="ctr">
              <a:buNone/>
            </a:pPr>
            <a:r>
              <a:rPr lang="pl-PL" sz="2800" dirty="0" err="1" smtClean="0">
                <a:solidFill>
                  <a:srgbClr val="2B91AF"/>
                </a:solidFill>
                <a:highlight>
                  <a:srgbClr val="FFFFFF"/>
                </a:highlight>
                <a:latin typeface="Consolas" panose="020B0609020204030204" pitchFamily="49" charset="0"/>
              </a:rPr>
              <a:t>Stack</a:t>
            </a:r>
            <a:r>
              <a:rPr lang="pl-PL" sz="2800" dirty="0" smtClean="0">
                <a:solidFill>
                  <a:srgbClr val="000000"/>
                </a:solidFill>
                <a:highlight>
                  <a:srgbClr val="FFFFFF"/>
                </a:highlight>
                <a:latin typeface="Consolas" panose="020B0609020204030204" pitchFamily="49" charset="0"/>
              </a:rPr>
              <a:t>&lt;</a:t>
            </a:r>
            <a:r>
              <a:rPr lang="pl-PL" sz="2800" dirty="0" err="1" smtClean="0">
                <a:solidFill>
                  <a:srgbClr val="0000FF"/>
                </a:solidFill>
                <a:highlight>
                  <a:srgbClr val="FFFFFF"/>
                </a:highlight>
                <a:latin typeface="Consolas" panose="020B0609020204030204" pitchFamily="49" charset="0"/>
              </a:rPr>
              <a:t>int</a:t>
            </a:r>
            <a:r>
              <a:rPr lang="pl-PL" sz="2800" dirty="0" smtClean="0">
                <a:solidFill>
                  <a:srgbClr val="000000"/>
                </a:solidFill>
                <a:highlight>
                  <a:srgbClr val="FFFFFF"/>
                </a:highlight>
                <a:latin typeface="Consolas" panose="020B0609020204030204" pitchFamily="49" charset="0"/>
              </a:rPr>
              <a:t>&gt;</a:t>
            </a:r>
          </a:p>
          <a:p>
            <a:pPr marL="0" indent="0" algn="ctr">
              <a:buNone/>
            </a:pPr>
            <a:endParaRPr lang="pl-PL" sz="2800" dirty="0">
              <a:solidFill>
                <a:srgbClr val="000000"/>
              </a:solidFill>
              <a:highlight>
                <a:srgbClr val="FFFFFF"/>
              </a:highlight>
              <a:latin typeface="Consolas" panose="020B0609020204030204" pitchFamily="49" charset="0"/>
            </a:endParaRPr>
          </a:p>
          <a:p>
            <a:pPr lvl="1">
              <a:lnSpc>
                <a:spcPct val="80000"/>
              </a:lnSpc>
            </a:pPr>
            <a:r>
              <a:rPr lang="en-GB" altLang="pl-PL" sz="2400" dirty="0" smtClean="0"/>
              <a:t>Class – stack of pointers to</a:t>
            </a:r>
            <a:r>
              <a:rPr lang="pl-PL" altLang="pl-PL" sz="2400" dirty="0" smtClean="0"/>
              <a:t> </a:t>
            </a:r>
            <a:r>
              <a:rPr lang="pl-PL" altLang="pl-PL" sz="2400" dirty="0" err="1" smtClean="0"/>
              <a:t>figures</a:t>
            </a:r>
            <a:r>
              <a:rPr lang="en-GB" altLang="pl-PL" sz="2400" dirty="0" smtClean="0"/>
              <a:t>:</a:t>
            </a:r>
            <a:endParaRPr lang="en-GB" altLang="pl-PL" sz="2400" b="1" dirty="0" smtClean="0"/>
          </a:p>
          <a:p>
            <a:pPr marL="0" indent="0" algn="ctr">
              <a:buNone/>
            </a:pPr>
            <a:r>
              <a:rPr lang="pl-PL" sz="2800" dirty="0" err="1">
                <a:solidFill>
                  <a:srgbClr val="2B91AF"/>
                </a:solidFill>
                <a:highlight>
                  <a:srgbClr val="FFFFFF"/>
                </a:highlight>
                <a:latin typeface="Consolas" panose="020B0609020204030204" pitchFamily="49" charset="0"/>
              </a:rPr>
              <a:t>Stack</a:t>
            </a:r>
            <a:r>
              <a:rPr lang="pl-PL" sz="2800" dirty="0">
                <a:solidFill>
                  <a:srgbClr val="000000"/>
                </a:solidFill>
                <a:highlight>
                  <a:srgbClr val="FFFFFF"/>
                </a:highlight>
                <a:latin typeface="Consolas" panose="020B0609020204030204" pitchFamily="49" charset="0"/>
              </a:rPr>
              <a:t>&lt;</a:t>
            </a:r>
            <a:r>
              <a:rPr lang="pl-PL" sz="2800" dirty="0" err="1">
                <a:solidFill>
                  <a:srgbClr val="2B91AF"/>
                </a:solidFill>
                <a:highlight>
                  <a:srgbClr val="FFFFFF"/>
                </a:highlight>
                <a:latin typeface="Consolas" panose="020B0609020204030204" pitchFamily="49" charset="0"/>
              </a:rPr>
              <a:t>figure</a:t>
            </a:r>
            <a:r>
              <a:rPr lang="pl-PL" sz="2800" dirty="0">
                <a:solidFill>
                  <a:srgbClr val="000000"/>
                </a:solidFill>
                <a:highlight>
                  <a:srgbClr val="FFFFFF"/>
                </a:highlight>
                <a:latin typeface="Consolas" panose="020B0609020204030204" pitchFamily="49" charset="0"/>
              </a:rPr>
              <a:t> *&gt;</a:t>
            </a:r>
            <a:endParaRPr lang="en-GB" altLang="pl-PL" sz="2800" dirty="0"/>
          </a:p>
        </p:txBody>
      </p:sp>
    </p:spTree>
    <p:extLst>
      <p:ext uri="{BB962C8B-B14F-4D97-AF65-F5344CB8AC3E}">
        <p14:creationId xmlns:p14="http://schemas.microsoft.com/office/powerpoint/2010/main" val="3891536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pl-PL" altLang="pl-PL" dirty="0" smtClean="0"/>
              <a:t>T</a:t>
            </a:r>
            <a:r>
              <a:rPr lang="en-GB" altLang="pl-PL" dirty="0" err="1" smtClean="0"/>
              <a:t>emplates</a:t>
            </a:r>
            <a:endParaRPr lang="en-GB" altLang="pl-PL" dirty="0"/>
          </a:p>
        </p:txBody>
      </p:sp>
      <p:sp>
        <p:nvSpPr>
          <p:cNvPr id="696323" name="Rectangle 3"/>
          <p:cNvSpPr>
            <a:spLocks noGrp="1" noChangeArrowheads="1"/>
          </p:cNvSpPr>
          <p:nvPr>
            <p:ph type="body" idx="1"/>
          </p:nvPr>
        </p:nvSpPr>
        <p:spPr/>
        <p:txBody>
          <a:bodyPr/>
          <a:lstStyle/>
          <a:p>
            <a:pPr>
              <a:lnSpc>
                <a:spcPct val="80000"/>
              </a:lnSpc>
            </a:pPr>
            <a:r>
              <a:rPr lang="pl-PL" altLang="pl-PL" sz="2800" dirty="0" smtClean="0"/>
              <a:t>The d</a:t>
            </a:r>
            <a:r>
              <a:rPr lang="en-GB" altLang="pl-PL" sz="2800" dirty="0" err="1" smtClean="0"/>
              <a:t>eclaration</a:t>
            </a:r>
            <a:r>
              <a:rPr lang="en-GB" altLang="pl-PL" sz="2800" dirty="0"/>
              <a:t>:</a:t>
            </a:r>
          </a:p>
          <a:p>
            <a:pPr algn="ctr">
              <a:lnSpc>
                <a:spcPct val="80000"/>
              </a:lnSpc>
              <a:buFont typeface="Wingdings" panose="05000000000000000000" pitchFamily="2" charset="2"/>
              <a:buNone/>
            </a:pPr>
            <a:r>
              <a:rPr lang="en-GB" altLang="pl-PL" sz="2800" dirty="0"/>
              <a:t>  </a:t>
            </a:r>
            <a:r>
              <a:rPr lang="pl-PL" sz="2800" dirty="0" err="1">
                <a:solidFill>
                  <a:srgbClr val="2B91AF"/>
                </a:solidFill>
                <a:highlight>
                  <a:srgbClr val="FFFFFF"/>
                </a:highlight>
                <a:latin typeface="Consolas" panose="020B0609020204030204" pitchFamily="49" charset="0"/>
              </a:rPr>
              <a:t>Stack</a:t>
            </a:r>
            <a:r>
              <a:rPr lang="pl-PL" sz="2800" dirty="0">
                <a:solidFill>
                  <a:srgbClr val="000000"/>
                </a:solidFill>
                <a:highlight>
                  <a:srgbClr val="FFFFFF"/>
                </a:highlight>
                <a:latin typeface="Consolas" panose="020B0609020204030204" pitchFamily="49" charset="0"/>
              </a:rPr>
              <a:t>&lt;</a:t>
            </a:r>
            <a:r>
              <a:rPr lang="pl-PL" sz="2800" dirty="0" err="1">
                <a:solidFill>
                  <a:srgbClr val="0000FF"/>
                </a:solidFill>
                <a:highlight>
                  <a:srgbClr val="FFFFFF"/>
                </a:highlight>
                <a:latin typeface="Consolas" panose="020B0609020204030204" pitchFamily="49" charset="0"/>
              </a:rPr>
              <a:t>int</a:t>
            </a:r>
            <a:r>
              <a:rPr lang="pl-PL" sz="2800" dirty="0">
                <a:solidFill>
                  <a:srgbClr val="000000"/>
                </a:solidFill>
                <a:highlight>
                  <a:srgbClr val="FFFFFF"/>
                </a:highlight>
                <a:latin typeface="Consolas" panose="020B0609020204030204" pitchFamily="49" charset="0"/>
              </a:rPr>
              <a:t>&gt; </a:t>
            </a:r>
            <a:r>
              <a:rPr lang="pl-PL" sz="2800" dirty="0" err="1">
                <a:solidFill>
                  <a:srgbClr val="000000"/>
                </a:solidFill>
                <a:highlight>
                  <a:srgbClr val="FFFFFF"/>
                </a:highlight>
                <a:latin typeface="Consolas" panose="020B0609020204030204" pitchFamily="49" charset="0"/>
              </a:rPr>
              <a:t>numbers</a:t>
            </a:r>
            <a:r>
              <a:rPr lang="pl-PL" sz="2800" dirty="0">
                <a:solidFill>
                  <a:srgbClr val="000000"/>
                </a:solidFill>
                <a:highlight>
                  <a:srgbClr val="FFFFFF"/>
                </a:highlight>
                <a:latin typeface="Consolas" panose="020B0609020204030204" pitchFamily="49" charset="0"/>
              </a:rPr>
              <a:t>(100)</a:t>
            </a:r>
            <a:r>
              <a:rPr lang="pl-PL" sz="2800" dirty="0" smtClean="0">
                <a:solidFill>
                  <a:srgbClr val="000000"/>
                </a:solidFill>
                <a:highlight>
                  <a:srgbClr val="FFFFFF"/>
                </a:highlight>
                <a:latin typeface="Consolas" panose="020B0609020204030204" pitchFamily="49" charset="0"/>
              </a:rPr>
              <a:t>;</a:t>
            </a:r>
          </a:p>
          <a:p>
            <a:pPr algn="ctr">
              <a:lnSpc>
                <a:spcPct val="80000"/>
              </a:lnSpc>
              <a:buFont typeface="Wingdings" panose="05000000000000000000" pitchFamily="2" charset="2"/>
              <a:buNone/>
            </a:pPr>
            <a:endParaRPr lang="en-GB" altLang="pl-PL" sz="2800" dirty="0"/>
          </a:p>
          <a:p>
            <a:pPr>
              <a:lnSpc>
                <a:spcPct val="80000"/>
              </a:lnSpc>
            </a:pPr>
            <a:r>
              <a:rPr lang="en-GB" altLang="pl-PL" sz="2800" dirty="0"/>
              <a:t>is a declaration of an object named </a:t>
            </a:r>
            <a:r>
              <a:rPr lang="pl-PL" sz="2800" dirty="0" err="1">
                <a:solidFill>
                  <a:srgbClr val="000000"/>
                </a:solidFill>
                <a:highlight>
                  <a:srgbClr val="FFFFFF"/>
                </a:highlight>
                <a:latin typeface="Consolas" panose="020B0609020204030204" pitchFamily="49" charset="0"/>
              </a:rPr>
              <a:t>numbers</a:t>
            </a:r>
            <a:r>
              <a:rPr lang="en-GB" altLang="pl-PL" sz="2800" dirty="0" smtClean="0"/>
              <a:t>, </a:t>
            </a:r>
            <a:endParaRPr lang="en-GB" altLang="pl-PL" sz="2800" dirty="0"/>
          </a:p>
          <a:p>
            <a:pPr>
              <a:lnSpc>
                <a:spcPct val="80000"/>
              </a:lnSpc>
            </a:pPr>
            <a:r>
              <a:rPr lang="en-GB" altLang="pl-PL" sz="2800" dirty="0"/>
              <a:t>of class </a:t>
            </a:r>
            <a:r>
              <a:rPr lang="pl-PL" sz="2800" dirty="0" err="1">
                <a:solidFill>
                  <a:srgbClr val="2B91AF"/>
                </a:solidFill>
                <a:highlight>
                  <a:srgbClr val="FFFFFF"/>
                </a:highlight>
                <a:latin typeface="Consolas" panose="020B0609020204030204" pitchFamily="49" charset="0"/>
              </a:rPr>
              <a:t>Stack</a:t>
            </a:r>
            <a:r>
              <a:rPr lang="pl-PL" sz="2800" dirty="0">
                <a:solidFill>
                  <a:srgbClr val="000000"/>
                </a:solidFill>
                <a:highlight>
                  <a:srgbClr val="FFFFFF"/>
                </a:highlight>
                <a:latin typeface="Consolas" panose="020B0609020204030204" pitchFamily="49" charset="0"/>
              </a:rPr>
              <a:t>&lt;</a:t>
            </a:r>
            <a:r>
              <a:rPr lang="pl-PL" sz="2800" dirty="0" err="1">
                <a:solidFill>
                  <a:srgbClr val="0000FF"/>
                </a:solidFill>
                <a:highlight>
                  <a:srgbClr val="FFFFFF"/>
                </a:highlight>
                <a:latin typeface="Consolas" panose="020B0609020204030204" pitchFamily="49" charset="0"/>
              </a:rPr>
              <a:t>int</a:t>
            </a:r>
            <a:r>
              <a:rPr lang="pl-PL" sz="2800" dirty="0">
                <a:solidFill>
                  <a:srgbClr val="000000"/>
                </a:solidFill>
                <a:highlight>
                  <a:srgbClr val="FFFFFF"/>
                </a:highlight>
                <a:latin typeface="Consolas" panose="020B0609020204030204" pitchFamily="49" charset="0"/>
              </a:rPr>
              <a:t>&gt;</a:t>
            </a:r>
            <a:r>
              <a:rPr lang="en-GB" altLang="pl-PL" sz="2800" dirty="0" smtClean="0"/>
              <a:t>, </a:t>
            </a:r>
            <a:endParaRPr lang="en-GB" altLang="pl-PL" sz="2800" dirty="0"/>
          </a:p>
          <a:p>
            <a:pPr>
              <a:lnSpc>
                <a:spcPct val="80000"/>
              </a:lnSpc>
            </a:pPr>
            <a:r>
              <a:rPr lang="en-GB" altLang="pl-PL" sz="2800" dirty="0"/>
              <a:t>constructor </a:t>
            </a:r>
            <a:r>
              <a:rPr lang="pl-PL" sz="2800" dirty="0" err="1">
                <a:solidFill>
                  <a:srgbClr val="2B91AF"/>
                </a:solidFill>
                <a:highlight>
                  <a:srgbClr val="FFFFFF"/>
                </a:highlight>
                <a:latin typeface="Consolas" panose="020B0609020204030204" pitchFamily="49" charset="0"/>
              </a:rPr>
              <a:t>Stack</a:t>
            </a:r>
            <a:r>
              <a:rPr lang="pl-PL" sz="2800" dirty="0">
                <a:solidFill>
                  <a:srgbClr val="000000"/>
                </a:solidFill>
                <a:highlight>
                  <a:srgbClr val="FFFFFF"/>
                </a:highlight>
                <a:latin typeface="Consolas" panose="020B0609020204030204" pitchFamily="49" charset="0"/>
              </a:rPr>
              <a:t>&lt;</a:t>
            </a:r>
            <a:r>
              <a:rPr lang="pl-PL" sz="2800" dirty="0" err="1">
                <a:solidFill>
                  <a:srgbClr val="0000FF"/>
                </a:solidFill>
                <a:highlight>
                  <a:srgbClr val="FFFFFF"/>
                </a:highlight>
                <a:latin typeface="Consolas" panose="020B0609020204030204" pitchFamily="49" charset="0"/>
              </a:rPr>
              <a:t>int</a:t>
            </a:r>
            <a:r>
              <a:rPr lang="pl-PL" sz="2800" dirty="0" smtClean="0">
                <a:solidFill>
                  <a:srgbClr val="000000"/>
                </a:solidFill>
                <a:highlight>
                  <a:srgbClr val="FFFFFF"/>
                </a:highlight>
                <a:latin typeface="Consolas" panose="020B0609020204030204" pitchFamily="49" charset="0"/>
              </a:rPr>
              <a:t>&gt;(</a:t>
            </a:r>
            <a:r>
              <a:rPr lang="pl-PL" sz="2800" dirty="0">
                <a:solidFill>
                  <a:srgbClr val="000000"/>
                </a:solidFill>
                <a:highlight>
                  <a:srgbClr val="FFFFFF"/>
                </a:highlight>
                <a:latin typeface="Consolas" panose="020B0609020204030204" pitchFamily="49" charset="0"/>
              </a:rPr>
              <a:t>100</a:t>
            </a:r>
            <a:r>
              <a:rPr lang="pl-PL" sz="2800" dirty="0" smtClean="0">
                <a:solidFill>
                  <a:srgbClr val="000000"/>
                </a:solidFill>
                <a:highlight>
                  <a:srgbClr val="FFFFFF"/>
                </a:highlight>
                <a:latin typeface="Consolas" panose="020B0609020204030204" pitchFamily="49" charset="0"/>
              </a:rPr>
              <a:t>)</a:t>
            </a:r>
            <a:r>
              <a:rPr lang="en-GB" altLang="pl-PL" sz="2800" dirty="0" smtClean="0"/>
              <a:t> </a:t>
            </a:r>
            <a:r>
              <a:rPr lang="en-GB" altLang="pl-PL" sz="2800" dirty="0"/>
              <a:t>is called.</a:t>
            </a:r>
          </a:p>
          <a:p>
            <a:pPr>
              <a:lnSpc>
                <a:spcPct val="80000"/>
              </a:lnSpc>
            </a:pPr>
            <a:endParaRPr lang="en-GB" altLang="pl-PL" sz="2800" dirty="0"/>
          </a:p>
          <a:p>
            <a:pPr>
              <a:lnSpc>
                <a:spcPct val="80000"/>
              </a:lnSpc>
            </a:pPr>
            <a:r>
              <a:rPr lang="en-GB" altLang="pl-PL" sz="2800" dirty="0"/>
              <a:t>The name of the class derived from a template may be used as any other class name; </a:t>
            </a:r>
            <a:r>
              <a:rPr lang="en-GB" altLang="pl-PL" sz="2800" u="sng" dirty="0"/>
              <a:t>syntax is the only difference.</a:t>
            </a:r>
            <a:endParaRPr lang="en-GB" altLang="pl-PL" sz="2800" dirty="0"/>
          </a:p>
        </p:txBody>
      </p:sp>
    </p:spTree>
    <p:extLst>
      <p:ext uri="{BB962C8B-B14F-4D97-AF65-F5344CB8AC3E}">
        <p14:creationId xmlns:p14="http://schemas.microsoft.com/office/powerpoint/2010/main" val="3234155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7" name="Rectangle 3"/>
          <p:cNvSpPr>
            <a:spLocks noGrp="1" noChangeArrowheads="1"/>
          </p:cNvSpPr>
          <p:nvPr>
            <p:ph type="body" idx="1"/>
          </p:nvPr>
        </p:nvSpPr>
        <p:spPr>
          <a:xfrm>
            <a:off x="457200" y="404813"/>
            <a:ext cx="8507288" cy="5976937"/>
          </a:xfrm>
        </p:spPr>
        <p:txBody>
          <a:bodyPr>
            <a:noAutofit/>
          </a:bodyPr>
          <a:lstStyle/>
          <a:p>
            <a:pPr marL="0" indent="0">
              <a:buNone/>
            </a:pPr>
            <a:r>
              <a:rPr lang="en-US" sz="1600" dirty="0">
                <a:solidFill>
                  <a:srgbClr val="2B91AF"/>
                </a:solidFill>
                <a:highlight>
                  <a:srgbClr val="FFFFFF"/>
                </a:highlight>
                <a:latin typeface="Consolas" panose="020B0609020204030204" pitchFamily="49" charset="0"/>
              </a:rPr>
              <a:t>Stack</a:t>
            </a:r>
            <a:r>
              <a:rPr lang="en-US" sz="1600" dirty="0">
                <a:solidFill>
                  <a:srgbClr val="000000"/>
                </a:solidFill>
                <a:highlight>
                  <a:srgbClr val="FFFFFF"/>
                </a:highlight>
                <a:latin typeface="Consolas" panose="020B0609020204030204" pitchFamily="49" charset="0"/>
              </a:rPr>
              <a:t>&lt;</a:t>
            </a:r>
            <a:r>
              <a:rPr lang="en-US" sz="1600" dirty="0">
                <a:solidFill>
                  <a:srgbClr val="2B91AF"/>
                </a:solidFill>
                <a:highlight>
                  <a:srgbClr val="FFFFFF"/>
                </a:highlight>
                <a:latin typeface="Consolas" panose="020B0609020204030204" pitchFamily="49" charset="0"/>
              </a:rPr>
              <a:t>figure</a:t>
            </a:r>
            <a:r>
              <a:rPr lang="en-US" sz="1600" dirty="0">
                <a:solidFill>
                  <a:srgbClr val="000000"/>
                </a:solidFill>
                <a:highlight>
                  <a:srgbClr val="FFFFFF"/>
                </a:highlight>
                <a:latin typeface="Consolas" panose="020B0609020204030204" pitchFamily="49" charset="0"/>
              </a:rPr>
              <a:t>*&gt; </a:t>
            </a:r>
            <a:r>
              <a:rPr lang="en-US" sz="1600" dirty="0" err="1">
                <a:solidFill>
                  <a:srgbClr val="000000"/>
                </a:solidFill>
                <a:highlight>
                  <a:srgbClr val="FFFFFF"/>
                </a:highlight>
                <a:latin typeface="Consolas" panose="020B0609020204030204" pitchFamily="49" charset="0"/>
              </a:rPr>
              <a:t>spf</a:t>
            </a:r>
            <a:r>
              <a:rPr lang="en-US" sz="1600" dirty="0">
                <a:solidFill>
                  <a:srgbClr val="000000"/>
                </a:solidFill>
                <a:highlight>
                  <a:srgbClr val="FFFFFF"/>
                </a:highlight>
                <a:latin typeface="Consolas" panose="020B0609020204030204" pitchFamily="49" charset="0"/>
              </a:rPr>
              <a:t>(200);     </a:t>
            </a:r>
            <a:r>
              <a:rPr lang="en-US" sz="1600" dirty="0">
                <a:solidFill>
                  <a:srgbClr val="008000"/>
                </a:solidFill>
                <a:highlight>
                  <a:srgbClr val="FFFFFF"/>
                </a:highlight>
                <a:latin typeface="Consolas" panose="020B0609020204030204" pitchFamily="49" charset="0"/>
              </a:rPr>
              <a:t>// Stack of pointers to figures</a:t>
            </a:r>
            <a:endParaRPr lang="en-US" sz="1600" dirty="0">
              <a:solidFill>
                <a:srgbClr val="000000"/>
              </a:solidFill>
              <a:highlight>
                <a:srgbClr val="FFFFFF"/>
              </a:highlight>
              <a:latin typeface="Consolas" panose="020B0609020204030204" pitchFamily="49" charset="0"/>
            </a:endParaRPr>
          </a:p>
          <a:p>
            <a:pPr marL="0" indent="0">
              <a:buNone/>
            </a:pPr>
            <a:r>
              <a:rPr lang="en-US" sz="1600" dirty="0">
                <a:solidFill>
                  <a:srgbClr val="000000"/>
                </a:solidFill>
                <a:highlight>
                  <a:srgbClr val="FFFFFF"/>
                </a:highlight>
                <a:latin typeface="Consolas" panose="020B0609020204030204" pitchFamily="49" charset="0"/>
              </a:rPr>
              <a:t>                             </a:t>
            </a:r>
            <a:r>
              <a:rPr lang="en-US" sz="1600" dirty="0">
                <a:solidFill>
                  <a:srgbClr val="008000"/>
                </a:solidFill>
                <a:highlight>
                  <a:srgbClr val="FFFFFF"/>
                </a:highlight>
                <a:latin typeface="Consolas" panose="020B0609020204030204" pitchFamily="49" charset="0"/>
              </a:rPr>
              <a:t>// of the capacity of 200 </a:t>
            </a:r>
            <a:r>
              <a:rPr lang="en-US" sz="1600" dirty="0" err="1">
                <a:solidFill>
                  <a:srgbClr val="008000"/>
                </a:solidFill>
                <a:highlight>
                  <a:srgbClr val="FFFFFF"/>
                </a:highlight>
                <a:latin typeface="Consolas" panose="020B0609020204030204" pitchFamily="49" charset="0"/>
              </a:rPr>
              <a:t>ptrs</a:t>
            </a:r>
            <a:endParaRPr lang="en-US" sz="1600" dirty="0">
              <a:solidFill>
                <a:srgbClr val="000000"/>
              </a:solidFill>
              <a:highlight>
                <a:srgbClr val="FFFFFF"/>
              </a:highlight>
              <a:latin typeface="Consolas" panose="020B0609020204030204" pitchFamily="49" charset="0"/>
            </a:endParaRPr>
          </a:p>
          <a:p>
            <a:pPr marL="0" indent="0">
              <a:buNone/>
            </a:pPr>
            <a:r>
              <a:rPr lang="en-US" sz="1600" dirty="0">
                <a:solidFill>
                  <a:srgbClr val="2B91AF"/>
                </a:solidFill>
                <a:highlight>
                  <a:srgbClr val="FFFFFF"/>
                </a:highlight>
                <a:latin typeface="Consolas" panose="020B0609020204030204" pitchFamily="49" charset="0"/>
              </a:rPr>
              <a:t>Stack</a:t>
            </a:r>
            <a:r>
              <a:rPr lang="en-US" sz="1600" dirty="0">
                <a:solidFill>
                  <a:srgbClr val="000000"/>
                </a:solidFill>
                <a:highlight>
                  <a:srgbClr val="FFFFFF"/>
                </a:highlight>
                <a:latin typeface="Consolas" panose="020B0609020204030204" pitchFamily="49" charset="0"/>
              </a:rPr>
              <a:t>&lt;</a:t>
            </a:r>
            <a:r>
              <a:rPr lang="en-US" sz="1600" dirty="0">
                <a:solidFill>
                  <a:srgbClr val="2B91AF"/>
                </a:solidFill>
                <a:highlight>
                  <a:srgbClr val="FFFFFF"/>
                </a:highlight>
                <a:latin typeface="Consolas" panose="020B0609020204030204" pitchFamily="49" charset="0"/>
              </a:rPr>
              <a:t>Point</a:t>
            </a:r>
            <a:r>
              <a:rPr lang="en-US" sz="1600" dirty="0">
                <a:solidFill>
                  <a:srgbClr val="000000"/>
                </a:solidFill>
                <a:highlight>
                  <a:srgbClr val="FFFFFF"/>
                </a:highlight>
                <a:latin typeface="Consolas" panose="020B0609020204030204" pitchFamily="49" charset="0"/>
              </a:rPr>
              <a:t>&gt; </a:t>
            </a:r>
            <a:r>
              <a:rPr lang="en-US" sz="1600" dirty="0" err="1">
                <a:solidFill>
                  <a:srgbClr val="000000"/>
                </a:solidFill>
                <a:highlight>
                  <a:srgbClr val="FFFFFF"/>
                </a:highlight>
                <a:latin typeface="Consolas" panose="020B0609020204030204" pitchFamily="49" charset="0"/>
              </a:rPr>
              <a:t>sp</a:t>
            </a:r>
            <a:r>
              <a:rPr lang="en-US" sz="1600" dirty="0">
                <a:solidFill>
                  <a:srgbClr val="000000"/>
                </a:solidFill>
                <a:highlight>
                  <a:srgbClr val="FFFFFF"/>
                </a:highlight>
                <a:latin typeface="Consolas" panose="020B0609020204030204" pitchFamily="49" charset="0"/>
              </a:rPr>
              <a:t>(400);        </a:t>
            </a:r>
            <a:r>
              <a:rPr lang="en-US" sz="1600" dirty="0">
                <a:solidFill>
                  <a:srgbClr val="008000"/>
                </a:solidFill>
                <a:highlight>
                  <a:srgbClr val="FFFFFF"/>
                </a:highlight>
                <a:latin typeface="Consolas" panose="020B0609020204030204" pitchFamily="49" charset="0"/>
              </a:rPr>
              <a:t>// Stack of </a:t>
            </a:r>
            <a:r>
              <a:rPr lang="pl-PL" sz="1600" dirty="0" smtClean="0">
                <a:solidFill>
                  <a:srgbClr val="008000"/>
                </a:solidFill>
                <a:highlight>
                  <a:srgbClr val="FFFFFF"/>
                </a:highlight>
                <a:latin typeface="Consolas" panose="020B0609020204030204" pitchFamily="49" charset="0"/>
              </a:rPr>
              <a:t>P</a:t>
            </a:r>
            <a:r>
              <a:rPr lang="en-US" sz="1600" dirty="0" err="1" smtClean="0">
                <a:solidFill>
                  <a:srgbClr val="008000"/>
                </a:solidFill>
                <a:highlight>
                  <a:srgbClr val="FFFFFF"/>
                </a:highlight>
                <a:latin typeface="Consolas" panose="020B0609020204030204" pitchFamily="49" charset="0"/>
              </a:rPr>
              <a:t>oints</a:t>
            </a:r>
            <a:r>
              <a:rPr lang="en-US" sz="1600" dirty="0" smtClean="0">
                <a:solidFill>
                  <a:srgbClr val="008000"/>
                </a:solidFill>
                <a:highlight>
                  <a:srgbClr val="FFFFFF"/>
                </a:highlight>
                <a:latin typeface="Consolas" panose="020B0609020204030204" pitchFamily="49" charset="0"/>
              </a:rPr>
              <a:t> </a:t>
            </a:r>
            <a:r>
              <a:rPr lang="en-US" sz="1600" dirty="0">
                <a:solidFill>
                  <a:srgbClr val="008000"/>
                </a:solidFill>
                <a:highlight>
                  <a:srgbClr val="FFFFFF"/>
                </a:highlight>
                <a:latin typeface="Consolas" panose="020B0609020204030204" pitchFamily="49" charset="0"/>
              </a:rPr>
              <a:t>for 400 elements</a:t>
            </a:r>
            <a:endParaRPr lang="en-US" sz="1600" dirty="0">
              <a:solidFill>
                <a:srgbClr val="000000"/>
              </a:solidFill>
              <a:highlight>
                <a:srgbClr val="FFFFFF"/>
              </a:highlight>
              <a:latin typeface="Consolas" panose="020B0609020204030204" pitchFamily="49" charset="0"/>
            </a:endParaRPr>
          </a:p>
          <a:p>
            <a:pPr marL="0" indent="0">
              <a:buNone/>
            </a:pPr>
            <a:endParaRPr lang="pl-PL" sz="1600" dirty="0">
              <a:solidFill>
                <a:srgbClr val="000000"/>
              </a:solidFill>
              <a:highlight>
                <a:srgbClr val="FFFFFF"/>
              </a:highlight>
              <a:latin typeface="Consolas" panose="020B0609020204030204" pitchFamily="49" charset="0"/>
            </a:endParaRPr>
          </a:p>
          <a:p>
            <a:pPr marL="0" indent="0">
              <a:buNone/>
            </a:pPr>
            <a:r>
              <a:rPr lang="en-US" sz="1600" dirty="0">
                <a:solidFill>
                  <a:srgbClr val="0000FF"/>
                </a:solidFill>
                <a:highlight>
                  <a:srgbClr val="FFFFFF"/>
                </a:highlight>
                <a:latin typeface="Consolas" panose="020B0609020204030204" pitchFamily="49" charset="0"/>
              </a:rPr>
              <a:t>void</a:t>
            </a:r>
            <a:r>
              <a:rPr lang="en-US" sz="1600" dirty="0">
                <a:solidFill>
                  <a:srgbClr val="000000"/>
                </a:solidFill>
                <a:highlight>
                  <a:srgbClr val="FFFFFF"/>
                </a:highlight>
                <a:latin typeface="Consolas" panose="020B0609020204030204" pitchFamily="49" charset="0"/>
              </a:rPr>
              <a:t> f(</a:t>
            </a:r>
            <a:r>
              <a:rPr lang="en-US" sz="1600" dirty="0">
                <a:solidFill>
                  <a:srgbClr val="2B91AF"/>
                </a:solidFill>
                <a:highlight>
                  <a:srgbClr val="FFFFFF"/>
                </a:highlight>
                <a:latin typeface="Consolas" panose="020B0609020204030204" pitchFamily="49" charset="0"/>
              </a:rPr>
              <a:t>Stack</a:t>
            </a:r>
            <a:r>
              <a:rPr lang="en-US" sz="1600" dirty="0">
                <a:solidFill>
                  <a:srgbClr val="000000"/>
                </a:solidFill>
                <a:highlight>
                  <a:srgbClr val="FFFFFF"/>
                </a:highlight>
                <a:latin typeface="Consolas" panose="020B0609020204030204" pitchFamily="49" charset="0"/>
              </a:rPr>
              <a:t>&lt;</a:t>
            </a:r>
            <a:r>
              <a:rPr lang="en-US" sz="1600" dirty="0">
                <a:solidFill>
                  <a:srgbClr val="2B91AF"/>
                </a:solidFill>
                <a:highlight>
                  <a:srgbClr val="FFFFFF"/>
                </a:highlight>
                <a:latin typeface="Consolas" panose="020B0609020204030204" pitchFamily="49" charset="0"/>
              </a:rPr>
              <a:t>complex</a:t>
            </a:r>
            <a:r>
              <a:rPr lang="en-US" sz="1600" dirty="0">
                <a:solidFill>
                  <a:srgbClr val="000000"/>
                </a:solidFill>
                <a:highlight>
                  <a:srgbClr val="FFFFFF"/>
                </a:highlight>
                <a:latin typeface="Consolas" panose="020B0609020204030204" pitchFamily="49" charset="0"/>
              </a:rPr>
              <a:t>&gt; &amp;</a:t>
            </a:r>
            <a:r>
              <a:rPr lang="en-US" sz="1600" dirty="0" err="1">
                <a:solidFill>
                  <a:srgbClr val="808080"/>
                </a:solidFill>
                <a:highlight>
                  <a:srgbClr val="FFFFFF"/>
                </a:highlight>
                <a:latin typeface="Consolas" panose="020B0609020204030204" pitchFamily="49" charset="0"/>
              </a:rPr>
              <a:t>sc</a:t>
            </a:r>
            <a:r>
              <a:rPr lang="en-US" sz="1600" dirty="0">
                <a:solidFill>
                  <a:srgbClr val="000000"/>
                </a:solidFill>
                <a:highlight>
                  <a:srgbClr val="FFFFFF"/>
                </a:highlight>
                <a:latin typeface="Consolas" panose="020B0609020204030204" pitchFamily="49" charset="0"/>
              </a:rPr>
              <a:t>)  </a:t>
            </a:r>
            <a:r>
              <a:rPr lang="pl-PL" sz="1600" dirty="0" smtClean="0">
                <a:solidFill>
                  <a:srgbClr val="000000"/>
                </a:solidFill>
                <a:highlight>
                  <a:srgbClr val="FFFFFF"/>
                </a:highlight>
                <a:latin typeface="Consolas" panose="020B0609020204030204" pitchFamily="49" charset="0"/>
              </a:rPr>
              <a:t> </a:t>
            </a:r>
            <a:r>
              <a:rPr lang="en-US" sz="1600" dirty="0" smtClean="0">
                <a:solidFill>
                  <a:srgbClr val="008000"/>
                </a:solidFill>
                <a:highlight>
                  <a:srgbClr val="FFFFFF"/>
                </a:highlight>
                <a:latin typeface="Consolas" panose="020B0609020204030204" pitchFamily="49" charset="0"/>
              </a:rPr>
              <a:t>// </a:t>
            </a:r>
            <a:r>
              <a:rPr lang="en-US" sz="1600" dirty="0">
                <a:solidFill>
                  <a:srgbClr val="008000"/>
                </a:solidFill>
                <a:highlight>
                  <a:srgbClr val="FFFFFF"/>
                </a:highlight>
                <a:latin typeface="Consolas" panose="020B0609020204030204" pitchFamily="49" charset="0"/>
              </a:rPr>
              <a:t>function f, whose argument is</a:t>
            </a:r>
            <a:endParaRPr lang="en-US" sz="1600" dirty="0">
              <a:solidFill>
                <a:srgbClr val="000000"/>
              </a:solidFill>
              <a:highlight>
                <a:srgbClr val="FFFFFF"/>
              </a:highlight>
              <a:latin typeface="Consolas" panose="020B0609020204030204" pitchFamily="49" charset="0"/>
            </a:endParaRPr>
          </a:p>
          <a:p>
            <a:pPr marL="0" indent="0">
              <a:buNone/>
            </a:pPr>
            <a:r>
              <a:rPr lang="en-US" sz="1600" dirty="0">
                <a:solidFill>
                  <a:srgbClr val="000000"/>
                </a:solidFill>
                <a:highlight>
                  <a:srgbClr val="FFFFFF"/>
                </a:highlight>
                <a:latin typeface="Consolas" panose="020B0609020204030204" pitchFamily="49" charset="0"/>
              </a:rPr>
              <a:t>                           </a:t>
            </a:r>
            <a:r>
              <a:rPr lang="pl-PL" sz="1600" dirty="0" smtClean="0">
                <a:solidFill>
                  <a:srgbClr val="000000"/>
                </a:solidFill>
                <a:highlight>
                  <a:srgbClr val="FFFFFF"/>
                </a:highlight>
                <a:latin typeface="Consolas" panose="020B0609020204030204" pitchFamily="49" charset="0"/>
              </a:rPr>
              <a:t> </a:t>
            </a:r>
            <a:r>
              <a:rPr lang="en-US" sz="1600" dirty="0" smtClean="0">
                <a:solidFill>
                  <a:srgbClr val="000000"/>
                </a:solidFill>
                <a:highlight>
                  <a:srgbClr val="FFFFFF"/>
                </a:highlight>
                <a:latin typeface="Consolas" panose="020B0609020204030204" pitchFamily="49" charset="0"/>
              </a:rPr>
              <a:t> </a:t>
            </a:r>
            <a:r>
              <a:rPr lang="en-US" sz="1600" dirty="0" smtClean="0">
                <a:solidFill>
                  <a:srgbClr val="008000"/>
                </a:solidFill>
                <a:highlight>
                  <a:srgbClr val="FFFFFF"/>
                </a:highlight>
                <a:latin typeface="Consolas" panose="020B0609020204030204" pitchFamily="49" charset="0"/>
              </a:rPr>
              <a:t>//</a:t>
            </a:r>
            <a:r>
              <a:rPr lang="pl-PL" sz="1600" dirty="0" smtClean="0">
                <a:solidFill>
                  <a:srgbClr val="008000"/>
                </a:solidFill>
                <a:highlight>
                  <a:srgbClr val="FFFFFF"/>
                </a:highlight>
                <a:latin typeface="Consolas" panose="020B0609020204030204" pitchFamily="49" charset="0"/>
              </a:rPr>
              <a:t> </a:t>
            </a:r>
            <a:r>
              <a:rPr lang="en-US" sz="1600" dirty="0" smtClean="0">
                <a:solidFill>
                  <a:srgbClr val="008000"/>
                </a:solidFill>
                <a:highlight>
                  <a:srgbClr val="FFFFFF"/>
                </a:highlight>
                <a:latin typeface="Consolas" panose="020B0609020204030204" pitchFamily="49" charset="0"/>
              </a:rPr>
              <a:t>a </a:t>
            </a:r>
            <a:r>
              <a:rPr lang="en-US" sz="1600" dirty="0">
                <a:solidFill>
                  <a:srgbClr val="008000"/>
                </a:solidFill>
                <a:highlight>
                  <a:srgbClr val="FFFFFF"/>
                </a:highlight>
                <a:latin typeface="Consolas" panose="020B0609020204030204" pitchFamily="49" charset="0"/>
              </a:rPr>
              <a:t>reference to stack of complex numbers</a:t>
            </a:r>
            <a:endParaRPr lang="en-US" sz="1600" dirty="0">
              <a:solidFill>
                <a:srgbClr val="000000"/>
              </a:solidFill>
              <a:highlight>
                <a:srgbClr val="FFFFFF"/>
              </a:highlight>
              <a:latin typeface="Consolas" panose="020B0609020204030204" pitchFamily="49" charset="0"/>
            </a:endParaRPr>
          </a:p>
          <a:p>
            <a:pPr marL="0" indent="0">
              <a:buNone/>
            </a:pPr>
            <a:r>
              <a:rPr lang="pl-PL" sz="1600" dirty="0">
                <a:solidFill>
                  <a:srgbClr val="000000"/>
                </a:solidFill>
                <a:highlight>
                  <a:srgbClr val="FFFFFF"/>
                </a:highlight>
                <a:latin typeface="Consolas" panose="020B0609020204030204" pitchFamily="49" charset="0"/>
              </a:rPr>
              <a:t>{</a:t>
            </a:r>
          </a:p>
          <a:p>
            <a:pPr marL="0" indent="0">
              <a:buNone/>
            </a:pPr>
            <a:r>
              <a:rPr lang="en-US" sz="1600" dirty="0">
                <a:solidFill>
                  <a:srgbClr val="00000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sc</a:t>
            </a:r>
            <a:r>
              <a:rPr lang="en-US" sz="1600" dirty="0" err="1">
                <a:solidFill>
                  <a:srgbClr val="000000"/>
                </a:solidFill>
                <a:highlight>
                  <a:srgbClr val="FFFFFF"/>
                </a:highlight>
                <a:latin typeface="Consolas" panose="020B0609020204030204" pitchFamily="49" charset="0"/>
              </a:rPr>
              <a:t>.push</a:t>
            </a:r>
            <a:r>
              <a:rPr lang="en-US" sz="1600" dirty="0">
                <a:solidFill>
                  <a:srgbClr val="000000"/>
                </a:solidFill>
                <a:highlight>
                  <a:srgbClr val="FFFFFF"/>
                </a:highlight>
                <a:latin typeface="Consolas" panose="020B0609020204030204" pitchFamily="49" charset="0"/>
              </a:rPr>
              <a:t>(</a:t>
            </a:r>
            <a:r>
              <a:rPr lang="en-US" sz="1600" dirty="0">
                <a:solidFill>
                  <a:srgbClr val="2B91AF"/>
                </a:solidFill>
                <a:highlight>
                  <a:srgbClr val="FFFFFF"/>
                </a:highlight>
                <a:latin typeface="Consolas" panose="020B0609020204030204" pitchFamily="49" charset="0"/>
              </a:rPr>
              <a:t>complex</a:t>
            </a:r>
            <a:r>
              <a:rPr lang="en-US" sz="1600" dirty="0">
                <a:solidFill>
                  <a:srgbClr val="000000"/>
                </a:solidFill>
                <a:highlight>
                  <a:srgbClr val="FFFFFF"/>
                </a:highlight>
                <a:latin typeface="Consolas" panose="020B0609020204030204" pitchFamily="49" charset="0"/>
              </a:rPr>
              <a:t>(1, 2)); </a:t>
            </a:r>
            <a:r>
              <a:rPr lang="pl-PL" sz="1600" dirty="0" smtClean="0">
                <a:solidFill>
                  <a:srgbClr val="000000"/>
                </a:solidFill>
                <a:highlight>
                  <a:srgbClr val="FFFFFF"/>
                </a:highlight>
                <a:latin typeface="Consolas" panose="020B0609020204030204" pitchFamily="49" charset="0"/>
              </a:rPr>
              <a:t>    </a:t>
            </a:r>
            <a:r>
              <a:rPr lang="en-US" sz="1600" dirty="0" smtClean="0">
                <a:solidFill>
                  <a:srgbClr val="008000"/>
                </a:solidFill>
                <a:highlight>
                  <a:srgbClr val="FFFFFF"/>
                </a:highlight>
                <a:latin typeface="Consolas" panose="020B0609020204030204" pitchFamily="49" charset="0"/>
              </a:rPr>
              <a:t>// </a:t>
            </a:r>
            <a:r>
              <a:rPr lang="en-US" sz="1600" dirty="0">
                <a:solidFill>
                  <a:srgbClr val="008000"/>
                </a:solidFill>
                <a:highlight>
                  <a:srgbClr val="FFFFFF"/>
                </a:highlight>
                <a:latin typeface="Consolas" panose="020B0609020204030204" pitchFamily="49" charset="0"/>
              </a:rPr>
              <a:t>push a complex onto the stack </a:t>
            </a:r>
            <a:endParaRPr lang="en-US" sz="1600" dirty="0">
              <a:solidFill>
                <a:srgbClr val="000000"/>
              </a:solidFill>
              <a:highlight>
                <a:srgbClr val="FFFFFF"/>
              </a:highlight>
              <a:latin typeface="Consolas" panose="020B0609020204030204" pitchFamily="49" charset="0"/>
            </a:endParaRPr>
          </a:p>
          <a:p>
            <a:pPr marL="0" indent="0">
              <a:buNone/>
            </a:pPr>
            <a:endParaRPr lang="pl-PL" sz="1600" dirty="0">
              <a:solidFill>
                <a:srgbClr val="000000"/>
              </a:solidFill>
              <a:highlight>
                <a:srgbClr val="FFFFFF"/>
              </a:highlight>
              <a:latin typeface="Consolas" panose="020B0609020204030204" pitchFamily="49" charset="0"/>
            </a:endParaRPr>
          </a:p>
          <a:p>
            <a:pPr marL="0" indent="0">
              <a:buNone/>
            </a:pPr>
            <a:r>
              <a:rPr lang="en-US" sz="1600" dirty="0">
                <a:solidFill>
                  <a:srgbClr val="000000"/>
                </a:solidFill>
                <a:highlight>
                  <a:srgbClr val="FFFFFF"/>
                </a:highlight>
                <a:latin typeface="Consolas" panose="020B0609020204030204" pitchFamily="49" charset="0"/>
              </a:rPr>
              <a:t>    </a:t>
            </a:r>
            <a:r>
              <a:rPr lang="en-US" sz="1600" dirty="0">
                <a:solidFill>
                  <a:srgbClr val="2B91AF"/>
                </a:solidFill>
                <a:highlight>
                  <a:srgbClr val="FFFFFF"/>
                </a:highlight>
                <a:latin typeface="Consolas" panose="020B0609020204030204" pitchFamily="49" charset="0"/>
              </a:rPr>
              <a:t>complex</a:t>
            </a:r>
            <a:r>
              <a:rPr lang="en-US" sz="1600" dirty="0">
                <a:solidFill>
                  <a:srgbClr val="000000"/>
                </a:solidFill>
                <a:highlight>
                  <a:srgbClr val="FFFFFF"/>
                </a:highlight>
                <a:latin typeface="Consolas" panose="020B0609020204030204" pitchFamily="49" charset="0"/>
              </a:rPr>
              <a:t> z = 2.5 * </a:t>
            </a:r>
            <a:r>
              <a:rPr lang="en-US" sz="1600" dirty="0" err="1">
                <a:solidFill>
                  <a:srgbClr val="808080"/>
                </a:solidFill>
                <a:highlight>
                  <a:srgbClr val="FFFFFF"/>
                </a:highlight>
                <a:latin typeface="Consolas" panose="020B0609020204030204" pitchFamily="49" charset="0"/>
              </a:rPr>
              <a:t>sc</a:t>
            </a:r>
            <a:r>
              <a:rPr lang="en-US" sz="1600" dirty="0" err="1">
                <a:solidFill>
                  <a:srgbClr val="000000"/>
                </a:solidFill>
                <a:highlight>
                  <a:srgbClr val="FFFFFF"/>
                </a:highlight>
                <a:latin typeface="Consolas" panose="020B0609020204030204" pitchFamily="49" charset="0"/>
              </a:rPr>
              <a:t>.pop</a:t>
            </a:r>
            <a:r>
              <a:rPr lang="en-US" sz="1600" dirty="0">
                <a:solidFill>
                  <a:srgbClr val="000000"/>
                </a:solidFill>
                <a:highlight>
                  <a:srgbClr val="FFFFFF"/>
                </a:highlight>
                <a:latin typeface="Consolas" panose="020B0609020204030204" pitchFamily="49" charset="0"/>
              </a:rPr>
              <a:t>(); </a:t>
            </a:r>
            <a:r>
              <a:rPr lang="en-US" sz="1600" dirty="0" smtClean="0">
                <a:solidFill>
                  <a:srgbClr val="008000"/>
                </a:solidFill>
                <a:highlight>
                  <a:srgbClr val="FFFFFF"/>
                </a:highlight>
                <a:latin typeface="Consolas" panose="020B0609020204030204" pitchFamily="49" charset="0"/>
              </a:rPr>
              <a:t>// </a:t>
            </a:r>
            <a:r>
              <a:rPr lang="en-US" sz="1600" dirty="0">
                <a:solidFill>
                  <a:srgbClr val="008000"/>
                </a:solidFill>
                <a:highlight>
                  <a:srgbClr val="FFFFFF"/>
                </a:highlight>
                <a:latin typeface="Consolas" panose="020B0609020204030204" pitchFamily="49" charset="0"/>
              </a:rPr>
              <a:t>pop a number from a  Stack, </a:t>
            </a:r>
            <a:endParaRPr lang="en-US" sz="1600" dirty="0">
              <a:solidFill>
                <a:srgbClr val="000000"/>
              </a:solidFill>
              <a:highlight>
                <a:srgbClr val="FFFFFF"/>
              </a:highlight>
              <a:latin typeface="Consolas" panose="020B0609020204030204" pitchFamily="49" charset="0"/>
            </a:endParaRPr>
          </a:p>
          <a:p>
            <a:pPr marL="0" indent="0">
              <a:buNone/>
            </a:pPr>
            <a:r>
              <a:rPr lang="pl-PL" sz="1600" dirty="0">
                <a:solidFill>
                  <a:srgbClr val="000000"/>
                </a:solidFill>
                <a:highlight>
                  <a:srgbClr val="FFFFFF"/>
                </a:highlight>
                <a:latin typeface="Consolas" panose="020B0609020204030204" pitchFamily="49" charset="0"/>
              </a:rPr>
              <a:t>                                </a:t>
            </a:r>
            <a:r>
              <a:rPr lang="pl-PL" sz="1600" dirty="0" smtClean="0">
                <a:solidFill>
                  <a:srgbClr val="008000"/>
                </a:solidFill>
                <a:highlight>
                  <a:srgbClr val="FFFFFF"/>
                </a:highlight>
                <a:latin typeface="Consolas" panose="020B0609020204030204" pitchFamily="49" charset="0"/>
              </a:rPr>
              <a:t>// </a:t>
            </a:r>
            <a:r>
              <a:rPr lang="pl-PL" sz="1600" dirty="0" err="1">
                <a:solidFill>
                  <a:srgbClr val="008000"/>
                </a:solidFill>
                <a:highlight>
                  <a:srgbClr val="FFFFFF"/>
                </a:highlight>
                <a:latin typeface="Consolas" panose="020B0609020204030204" pitchFamily="49" charset="0"/>
              </a:rPr>
              <a:t>multiply</a:t>
            </a:r>
            <a:r>
              <a:rPr lang="pl-PL" sz="1600" dirty="0">
                <a:solidFill>
                  <a:srgbClr val="008000"/>
                </a:solidFill>
                <a:highlight>
                  <a:srgbClr val="FFFFFF"/>
                </a:highlight>
                <a:latin typeface="Consolas" panose="020B0609020204030204" pitchFamily="49" charset="0"/>
              </a:rPr>
              <a:t> </a:t>
            </a:r>
            <a:r>
              <a:rPr lang="pl-PL" sz="1600" dirty="0" err="1">
                <a:solidFill>
                  <a:srgbClr val="008000"/>
                </a:solidFill>
                <a:highlight>
                  <a:srgbClr val="FFFFFF"/>
                </a:highlight>
                <a:latin typeface="Consolas" panose="020B0609020204030204" pitchFamily="49" charset="0"/>
              </a:rPr>
              <a:t>it</a:t>
            </a:r>
            <a:r>
              <a:rPr lang="pl-PL" sz="1600" dirty="0">
                <a:solidFill>
                  <a:srgbClr val="008000"/>
                </a:solidFill>
                <a:highlight>
                  <a:srgbClr val="FFFFFF"/>
                </a:highlight>
                <a:latin typeface="Consolas" panose="020B0609020204030204" pitchFamily="49" charset="0"/>
              </a:rPr>
              <a:t> and </a:t>
            </a:r>
            <a:r>
              <a:rPr lang="pl-PL" sz="1600" dirty="0" err="1" smtClean="0">
                <a:solidFill>
                  <a:srgbClr val="008000"/>
                </a:solidFill>
                <a:highlight>
                  <a:srgbClr val="FFFFFF"/>
                </a:highlight>
                <a:latin typeface="Consolas" panose="020B0609020204030204" pitchFamily="49" charset="0"/>
              </a:rPr>
              <a:t>assign</a:t>
            </a:r>
            <a:endParaRPr lang="pl-PL" sz="1600" dirty="0">
              <a:solidFill>
                <a:srgbClr val="000000"/>
              </a:solidFill>
              <a:highlight>
                <a:srgbClr val="FFFFFF"/>
              </a:highlight>
              <a:latin typeface="Consolas" panose="020B0609020204030204" pitchFamily="49" charset="0"/>
            </a:endParaRPr>
          </a:p>
          <a:p>
            <a:pPr marL="0" indent="0">
              <a:buNone/>
            </a:pPr>
            <a:r>
              <a:rPr lang="en-US" sz="1600" dirty="0">
                <a:solidFill>
                  <a:srgbClr val="000000"/>
                </a:solidFill>
                <a:highlight>
                  <a:srgbClr val="FFFFFF"/>
                </a:highlight>
                <a:latin typeface="Consolas" panose="020B0609020204030204" pitchFamily="49" charset="0"/>
              </a:rPr>
              <a:t>    </a:t>
            </a:r>
            <a:r>
              <a:rPr lang="en-US" sz="1600" dirty="0">
                <a:solidFill>
                  <a:srgbClr val="2B91AF"/>
                </a:solidFill>
                <a:highlight>
                  <a:srgbClr val="FFFFFF"/>
                </a:highlight>
                <a:latin typeface="Consolas" panose="020B0609020204030204" pitchFamily="49" charset="0"/>
              </a:rPr>
              <a:t>Stack</a:t>
            </a:r>
            <a:r>
              <a:rPr lang="en-US" sz="1600" dirty="0">
                <a:solidFill>
                  <a:srgbClr val="00000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int</a:t>
            </a:r>
            <a:r>
              <a:rPr lang="en-US" sz="1600" dirty="0">
                <a:solidFill>
                  <a:srgbClr val="000000"/>
                </a:solidFill>
                <a:highlight>
                  <a:srgbClr val="FFFFFF"/>
                </a:highlight>
                <a:latin typeface="Consolas" panose="020B0609020204030204" pitchFamily="49" charset="0"/>
              </a:rPr>
              <a:t>&gt; *p = 0;    </a:t>
            </a:r>
            <a:r>
              <a:rPr lang="pl-PL" sz="1600" dirty="0" smtClean="0">
                <a:solidFill>
                  <a:srgbClr val="000000"/>
                </a:solidFill>
                <a:highlight>
                  <a:srgbClr val="FFFFFF"/>
                </a:highlight>
                <a:latin typeface="Consolas" panose="020B0609020204030204" pitchFamily="49" charset="0"/>
              </a:rPr>
              <a:t>      </a:t>
            </a:r>
            <a:r>
              <a:rPr lang="en-US" sz="1600" dirty="0" smtClean="0">
                <a:solidFill>
                  <a:srgbClr val="008000"/>
                </a:solidFill>
                <a:highlight>
                  <a:srgbClr val="FFFFFF"/>
                </a:highlight>
                <a:latin typeface="Consolas" panose="020B0609020204030204" pitchFamily="49" charset="0"/>
              </a:rPr>
              <a:t>// </a:t>
            </a:r>
            <a:r>
              <a:rPr lang="en-US" sz="1600" dirty="0">
                <a:solidFill>
                  <a:srgbClr val="008000"/>
                </a:solidFill>
                <a:highlight>
                  <a:srgbClr val="FFFFFF"/>
                </a:highlight>
                <a:latin typeface="Consolas" panose="020B0609020204030204" pitchFamily="49" charset="0"/>
              </a:rPr>
              <a:t>declaration of a pointer </a:t>
            </a:r>
            <a:endParaRPr lang="en-US" sz="1600" dirty="0">
              <a:solidFill>
                <a:srgbClr val="000000"/>
              </a:solidFill>
              <a:highlight>
                <a:srgbClr val="FFFFFF"/>
              </a:highlight>
              <a:latin typeface="Consolas" panose="020B0609020204030204" pitchFamily="49" charset="0"/>
            </a:endParaRPr>
          </a:p>
          <a:p>
            <a:pPr marL="0" indent="0">
              <a:buNone/>
            </a:pPr>
            <a:r>
              <a:rPr lang="en-US" sz="1600" dirty="0">
                <a:solidFill>
                  <a:srgbClr val="000000"/>
                </a:solidFill>
                <a:highlight>
                  <a:srgbClr val="FFFFFF"/>
                </a:highlight>
                <a:latin typeface="Consolas" panose="020B0609020204030204" pitchFamily="49" charset="0"/>
              </a:rPr>
              <a:t>                                </a:t>
            </a:r>
            <a:r>
              <a:rPr lang="en-US" sz="1600" dirty="0">
                <a:solidFill>
                  <a:srgbClr val="008000"/>
                </a:solidFill>
                <a:highlight>
                  <a:srgbClr val="FFFFFF"/>
                </a:highlight>
                <a:latin typeface="Consolas" panose="020B0609020204030204" pitchFamily="49" charset="0"/>
              </a:rPr>
              <a:t>// of a Stack of integers</a:t>
            </a:r>
            <a:endParaRPr lang="en-US" sz="1600" dirty="0">
              <a:solidFill>
                <a:srgbClr val="000000"/>
              </a:solidFill>
              <a:highlight>
                <a:srgbClr val="FFFFFF"/>
              </a:highlight>
              <a:latin typeface="Consolas" panose="020B0609020204030204" pitchFamily="49" charset="0"/>
            </a:endParaRPr>
          </a:p>
          <a:p>
            <a:pPr marL="0" indent="0">
              <a:buNone/>
            </a:pPr>
            <a:r>
              <a:rPr lang="en-US" sz="1600" dirty="0">
                <a:solidFill>
                  <a:srgbClr val="000000"/>
                </a:solidFill>
                <a:highlight>
                  <a:srgbClr val="FFFFFF"/>
                </a:highlight>
                <a:latin typeface="Consolas" panose="020B0609020204030204" pitchFamily="49" charset="0"/>
              </a:rPr>
              <a:t>    p = </a:t>
            </a:r>
            <a:r>
              <a:rPr lang="en-US" sz="1600" dirty="0">
                <a:solidFill>
                  <a:srgbClr val="008080"/>
                </a:solidFill>
                <a:highlight>
                  <a:srgbClr val="FFFFFF"/>
                </a:highlight>
                <a:latin typeface="Consolas" panose="020B0609020204030204" pitchFamily="49" charset="0"/>
              </a:rPr>
              <a:t>new</a:t>
            </a:r>
            <a:r>
              <a:rPr lang="en-US" sz="1600" dirty="0">
                <a:solidFill>
                  <a:srgbClr val="000000"/>
                </a:solidFill>
                <a:highlight>
                  <a:srgbClr val="FFFFFF"/>
                </a:highlight>
                <a:latin typeface="Consolas" panose="020B0609020204030204" pitchFamily="49" charset="0"/>
              </a:rPr>
              <a:t> </a:t>
            </a:r>
            <a:r>
              <a:rPr lang="en-US" sz="1600" dirty="0">
                <a:solidFill>
                  <a:srgbClr val="2B91AF"/>
                </a:solidFill>
                <a:highlight>
                  <a:srgbClr val="FFFFFF"/>
                </a:highlight>
                <a:latin typeface="Consolas" panose="020B0609020204030204" pitchFamily="49" charset="0"/>
              </a:rPr>
              <a:t>Stack</a:t>
            </a:r>
            <a:r>
              <a:rPr lang="en-US" sz="1600" dirty="0">
                <a:solidFill>
                  <a:srgbClr val="00000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int</a:t>
            </a:r>
            <a:r>
              <a:rPr lang="en-US" sz="1600" dirty="0">
                <a:solidFill>
                  <a:srgbClr val="000000"/>
                </a:solidFill>
                <a:highlight>
                  <a:srgbClr val="FFFFFF"/>
                </a:highlight>
                <a:latin typeface="Consolas" panose="020B0609020204030204" pitchFamily="49" charset="0"/>
              </a:rPr>
              <a:t>&gt;(800);    </a:t>
            </a:r>
            <a:r>
              <a:rPr lang="en-US" sz="1600" dirty="0">
                <a:solidFill>
                  <a:srgbClr val="008000"/>
                </a:solidFill>
                <a:highlight>
                  <a:srgbClr val="FFFFFF"/>
                </a:highlight>
                <a:latin typeface="Consolas" panose="020B0609020204030204" pitchFamily="49" charset="0"/>
              </a:rPr>
              <a:t>// construction of a Stack for 800 </a:t>
            </a:r>
            <a:r>
              <a:rPr lang="en-US" sz="1600" dirty="0" err="1">
                <a:solidFill>
                  <a:srgbClr val="008000"/>
                </a:solidFill>
                <a:highlight>
                  <a:srgbClr val="FFFFFF"/>
                </a:highlight>
                <a:latin typeface="Consolas" panose="020B0609020204030204" pitchFamily="49" charset="0"/>
              </a:rPr>
              <a:t>ints</a:t>
            </a:r>
            <a:endParaRPr lang="en-US" sz="1600" dirty="0">
              <a:solidFill>
                <a:srgbClr val="000000"/>
              </a:solidFill>
              <a:highlight>
                <a:srgbClr val="FFFFFF"/>
              </a:highlight>
              <a:latin typeface="Consolas" panose="020B0609020204030204" pitchFamily="49" charset="0"/>
            </a:endParaRPr>
          </a:p>
          <a:p>
            <a:pPr marL="0" indent="0">
              <a:buNone/>
            </a:pPr>
            <a:r>
              <a:rPr lang="pl-PL" sz="1600" dirty="0">
                <a:solidFill>
                  <a:srgbClr val="000000"/>
                </a:solidFill>
                <a:highlight>
                  <a:srgbClr val="FFFFFF"/>
                </a:highlight>
                <a:latin typeface="Consolas" panose="020B0609020204030204" pitchFamily="49" charset="0"/>
              </a:rPr>
              <a:t>    </a:t>
            </a:r>
            <a:r>
              <a:rPr lang="pl-PL" sz="1600" dirty="0">
                <a:solidFill>
                  <a:srgbClr val="0000FF"/>
                </a:solidFill>
                <a:highlight>
                  <a:srgbClr val="FFFFFF"/>
                </a:highlight>
                <a:latin typeface="Consolas" panose="020B0609020204030204" pitchFamily="49" charset="0"/>
              </a:rPr>
              <a:t>for</a:t>
            </a:r>
            <a:r>
              <a:rPr lang="pl-PL" sz="1600" dirty="0">
                <a:solidFill>
                  <a:srgbClr val="000000"/>
                </a:solidFill>
                <a:highlight>
                  <a:srgbClr val="FFFFFF"/>
                </a:highlight>
                <a:latin typeface="Consolas" panose="020B0609020204030204" pitchFamily="49" charset="0"/>
              </a:rPr>
              <a:t> (</a:t>
            </a:r>
            <a:r>
              <a:rPr lang="pl-PL" sz="1600" dirty="0" err="1">
                <a:solidFill>
                  <a:srgbClr val="0000FF"/>
                </a:solidFill>
                <a:highlight>
                  <a:srgbClr val="FFFFFF"/>
                </a:highlight>
                <a:latin typeface="Consolas" panose="020B0609020204030204" pitchFamily="49" charset="0"/>
              </a:rPr>
              <a:t>int</a:t>
            </a:r>
            <a:r>
              <a:rPr lang="pl-PL" sz="1600" dirty="0">
                <a:solidFill>
                  <a:srgbClr val="000000"/>
                </a:solidFill>
                <a:highlight>
                  <a:srgbClr val="FFFFFF"/>
                </a:highlight>
                <a:latin typeface="Consolas" panose="020B0609020204030204" pitchFamily="49" charset="0"/>
              </a:rPr>
              <a:t> i = 0; i&lt;400; i++) </a:t>
            </a:r>
            <a:r>
              <a:rPr lang="pl-PL" sz="1600" dirty="0">
                <a:solidFill>
                  <a:srgbClr val="008000"/>
                </a:solidFill>
                <a:highlight>
                  <a:srgbClr val="FFFFFF"/>
                </a:highlight>
                <a:latin typeface="Consolas" panose="020B0609020204030204" pitchFamily="49" charset="0"/>
              </a:rPr>
              <a:t>// 400 </a:t>
            </a:r>
            <a:r>
              <a:rPr lang="pl-PL" sz="1600" dirty="0" err="1">
                <a:solidFill>
                  <a:srgbClr val="008000"/>
                </a:solidFill>
                <a:highlight>
                  <a:srgbClr val="FFFFFF"/>
                </a:highlight>
                <a:latin typeface="Consolas" panose="020B0609020204030204" pitchFamily="49" charset="0"/>
              </a:rPr>
              <a:t>times</a:t>
            </a:r>
            <a:r>
              <a:rPr lang="pl-PL" sz="1600" dirty="0">
                <a:solidFill>
                  <a:srgbClr val="008000"/>
                </a:solidFill>
                <a:highlight>
                  <a:srgbClr val="FFFFFF"/>
                </a:highlight>
                <a:latin typeface="Consolas" panose="020B0609020204030204" pitchFamily="49" charset="0"/>
              </a:rPr>
              <a:t> do:</a:t>
            </a:r>
            <a:endParaRPr lang="pl-PL" sz="1600" dirty="0">
              <a:solidFill>
                <a:srgbClr val="000000"/>
              </a:solidFill>
              <a:highlight>
                <a:srgbClr val="FFFFFF"/>
              </a:highlight>
              <a:latin typeface="Consolas" panose="020B0609020204030204" pitchFamily="49" charset="0"/>
            </a:endParaRPr>
          </a:p>
          <a:p>
            <a:pPr marL="0" indent="0">
              <a:buNone/>
            </a:pPr>
            <a:r>
              <a:rPr lang="pl-PL" sz="1600" dirty="0">
                <a:solidFill>
                  <a:srgbClr val="000000"/>
                </a:solidFill>
                <a:highlight>
                  <a:srgbClr val="FFFFFF"/>
                </a:highlight>
                <a:latin typeface="Consolas" panose="020B0609020204030204" pitchFamily="49" charset="0"/>
              </a:rPr>
              <a:t>    {</a:t>
            </a:r>
          </a:p>
          <a:p>
            <a:pPr marL="0" indent="0">
              <a:buNone/>
            </a:pPr>
            <a:r>
              <a:rPr lang="en-US" sz="1600" dirty="0">
                <a:solidFill>
                  <a:srgbClr val="000000"/>
                </a:solidFill>
                <a:highlight>
                  <a:srgbClr val="FFFFFF"/>
                </a:highlight>
                <a:latin typeface="Consolas" panose="020B0609020204030204" pitchFamily="49" charset="0"/>
              </a:rPr>
              <a:t>        p-&gt;push(</a:t>
            </a:r>
            <a:r>
              <a:rPr lang="en-US" sz="1600" dirty="0" err="1">
                <a:solidFill>
                  <a:srgbClr val="000000"/>
                </a:solidFill>
                <a:highlight>
                  <a:srgbClr val="FFFFFF"/>
                </a:highlight>
                <a:latin typeface="Consolas" panose="020B0609020204030204" pitchFamily="49" charset="0"/>
              </a:rPr>
              <a:t>i</a:t>
            </a:r>
            <a:r>
              <a:rPr lang="en-US" sz="1600" dirty="0">
                <a:solidFill>
                  <a:srgbClr val="000000"/>
                </a:solidFill>
                <a:highlight>
                  <a:srgbClr val="FFFFFF"/>
                </a:highlight>
                <a:latin typeface="Consolas" panose="020B0609020204030204" pitchFamily="49" charset="0"/>
              </a:rPr>
              <a:t>);                 </a:t>
            </a:r>
            <a:r>
              <a:rPr lang="en-US" sz="1600" dirty="0">
                <a:solidFill>
                  <a:srgbClr val="008000"/>
                </a:solidFill>
                <a:highlight>
                  <a:srgbClr val="FFFFFF"/>
                </a:highlight>
                <a:latin typeface="Consolas" panose="020B0609020204030204" pitchFamily="49" charset="0"/>
              </a:rPr>
              <a:t>// push a number onto a Stack of </a:t>
            </a:r>
            <a:r>
              <a:rPr lang="en-US" sz="1600" dirty="0" err="1">
                <a:solidFill>
                  <a:srgbClr val="008000"/>
                </a:solidFill>
                <a:highlight>
                  <a:srgbClr val="FFFFFF"/>
                </a:highlight>
                <a:latin typeface="Consolas" panose="020B0609020204030204" pitchFamily="49" charset="0"/>
              </a:rPr>
              <a:t>ints</a:t>
            </a:r>
            <a:endParaRPr lang="en-US" sz="1600" dirty="0">
              <a:solidFill>
                <a:srgbClr val="000000"/>
              </a:solidFill>
              <a:highlight>
                <a:srgbClr val="FFFFFF"/>
              </a:highlight>
              <a:latin typeface="Consolas" panose="020B0609020204030204" pitchFamily="49" charset="0"/>
            </a:endParaRPr>
          </a:p>
          <a:p>
            <a:pPr marL="0" indent="0">
              <a:buNone/>
            </a:pPr>
            <a:r>
              <a:rPr lang="en-US" sz="1600" dirty="0">
                <a:solidFill>
                  <a:srgbClr val="000000"/>
                </a:solidFill>
                <a:highlight>
                  <a:srgbClr val="FFFFFF"/>
                </a:highlight>
                <a:latin typeface="Consolas" panose="020B0609020204030204" pitchFamily="49" charset="0"/>
              </a:rPr>
              <a:t>        </a:t>
            </a:r>
            <a:r>
              <a:rPr lang="en-US" sz="1600" dirty="0" err="1">
                <a:solidFill>
                  <a:srgbClr val="000000"/>
                </a:solidFill>
                <a:highlight>
                  <a:srgbClr val="FFFFFF"/>
                </a:highlight>
                <a:latin typeface="Consolas" panose="020B0609020204030204" pitchFamily="49" charset="0"/>
              </a:rPr>
              <a:t>sp.push</a:t>
            </a:r>
            <a:r>
              <a:rPr lang="en-US" sz="1600" dirty="0">
                <a:solidFill>
                  <a:srgbClr val="000000"/>
                </a:solidFill>
                <a:highlight>
                  <a:srgbClr val="FFFFFF"/>
                </a:highlight>
                <a:latin typeface="Consolas" panose="020B0609020204030204" pitchFamily="49" charset="0"/>
              </a:rPr>
              <a:t>(</a:t>
            </a:r>
            <a:r>
              <a:rPr lang="en-US" sz="1600" dirty="0">
                <a:solidFill>
                  <a:srgbClr val="2B91AF"/>
                </a:solidFill>
                <a:highlight>
                  <a:srgbClr val="FFFFFF"/>
                </a:highlight>
                <a:latin typeface="Consolas" panose="020B0609020204030204" pitchFamily="49" charset="0"/>
              </a:rPr>
              <a:t>Point</a:t>
            </a:r>
            <a:r>
              <a:rPr lang="en-US" sz="1600" dirty="0">
                <a:solidFill>
                  <a:srgbClr val="000000"/>
                </a:solidFill>
                <a:highlight>
                  <a:srgbClr val="FFFFFF"/>
                </a:highlight>
                <a:latin typeface="Consolas" panose="020B0609020204030204" pitchFamily="49" charset="0"/>
              </a:rPr>
              <a:t>(</a:t>
            </a:r>
            <a:r>
              <a:rPr lang="en-US" sz="1600" dirty="0" err="1">
                <a:solidFill>
                  <a:srgbClr val="000000"/>
                </a:solidFill>
                <a:highlight>
                  <a:srgbClr val="FFFFFF"/>
                </a:highlight>
                <a:latin typeface="Consolas" panose="020B0609020204030204" pitchFamily="49" charset="0"/>
              </a:rPr>
              <a:t>i</a:t>
            </a:r>
            <a:r>
              <a:rPr lang="en-US" sz="1600" dirty="0">
                <a:solidFill>
                  <a:srgbClr val="000000"/>
                </a:solidFill>
                <a:highlight>
                  <a:srgbClr val="FFFFFF"/>
                </a:highlight>
                <a:latin typeface="Consolas" panose="020B0609020204030204" pitchFamily="49" charset="0"/>
              </a:rPr>
              <a:t>, </a:t>
            </a:r>
            <a:r>
              <a:rPr lang="en-US" sz="1600" dirty="0" err="1">
                <a:solidFill>
                  <a:srgbClr val="000000"/>
                </a:solidFill>
                <a:highlight>
                  <a:srgbClr val="FFFFFF"/>
                </a:highlight>
                <a:latin typeface="Consolas" panose="020B0609020204030204" pitchFamily="49" charset="0"/>
              </a:rPr>
              <a:t>i</a:t>
            </a:r>
            <a:r>
              <a:rPr lang="en-US" sz="1600" dirty="0">
                <a:solidFill>
                  <a:srgbClr val="000000"/>
                </a:solidFill>
                <a:highlight>
                  <a:srgbClr val="FFFFFF"/>
                </a:highlight>
                <a:latin typeface="Consolas" panose="020B0609020204030204" pitchFamily="49" charset="0"/>
              </a:rPr>
              <a:t> + 400)); </a:t>
            </a:r>
            <a:r>
              <a:rPr lang="en-US" sz="1600" dirty="0">
                <a:solidFill>
                  <a:srgbClr val="008000"/>
                </a:solidFill>
                <a:highlight>
                  <a:srgbClr val="FFFFFF"/>
                </a:highlight>
                <a:latin typeface="Consolas" panose="020B0609020204030204" pitchFamily="49" charset="0"/>
              </a:rPr>
              <a:t>// push a Point onto a Stack of those</a:t>
            </a:r>
            <a:endParaRPr lang="en-US" sz="1600" dirty="0">
              <a:solidFill>
                <a:srgbClr val="000000"/>
              </a:solidFill>
              <a:highlight>
                <a:srgbClr val="FFFFFF"/>
              </a:highlight>
              <a:latin typeface="Consolas" panose="020B0609020204030204" pitchFamily="49" charset="0"/>
            </a:endParaRPr>
          </a:p>
          <a:p>
            <a:pPr marL="0" indent="0">
              <a:buNone/>
            </a:pPr>
            <a:r>
              <a:rPr lang="pl-PL" sz="1600" dirty="0">
                <a:solidFill>
                  <a:srgbClr val="000000"/>
                </a:solidFill>
                <a:highlight>
                  <a:srgbClr val="FFFFFF"/>
                </a:highlight>
                <a:latin typeface="Consolas" panose="020B0609020204030204" pitchFamily="49" charset="0"/>
              </a:rPr>
              <a:t>    }</a:t>
            </a:r>
          </a:p>
          <a:p>
            <a:pPr marL="0" indent="0">
              <a:buNone/>
            </a:pPr>
            <a:r>
              <a:rPr lang="en-US" sz="1600" dirty="0">
                <a:solidFill>
                  <a:srgbClr val="000000"/>
                </a:solidFill>
                <a:highlight>
                  <a:srgbClr val="FFFFFF"/>
                </a:highlight>
                <a:latin typeface="Consolas" panose="020B0609020204030204" pitchFamily="49" charset="0"/>
              </a:rPr>
              <a:t>    </a:t>
            </a:r>
            <a:r>
              <a:rPr lang="en-US" sz="1600" dirty="0">
                <a:solidFill>
                  <a:srgbClr val="008080"/>
                </a:solidFill>
                <a:highlight>
                  <a:srgbClr val="FFFFFF"/>
                </a:highlight>
                <a:latin typeface="Consolas" panose="020B0609020204030204" pitchFamily="49" charset="0"/>
              </a:rPr>
              <a:t>delete</a:t>
            </a:r>
            <a:r>
              <a:rPr lang="en-US" sz="1600" dirty="0">
                <a:solidFill>
                  <a:srgbClr val="000000"/>
                </a:solidFill>
                <a:highlight>
                  <a:srgbClr val="FFFFFF"/>
                </a:highlight>
                <a:latin typeface="Consolas" panose="020B0609020204030204" pitchFamily="49" charset="0"/>
              </a:rPr>
              <a:t> p;                   </a:t>
            </a:r>
            <a:r>
              <a:rPr lang="en-US" sz="1600" dirty="0">
                <a:solidFill>
                  <a:srgbClr val="008000"/>
                </a:solidFill>
                <a:highlight>
                  <a:srgbClr val="FFFFFF"/>
                </a:highlight>
                <a:latin typeface="Consolas" panose="020B0609020204030204" pitchFamily="49" charset="0"/>
              </a:rPr>
              <a:t>// destruction of the Stack</a:t>
            </a:r>
            <a:endParaRPr lang="en-US" sz="1600" dirty="0">
              <a:solidFill>
                <a:srgbClr val="000000"/>
              </a:solidFill>
              <a:highlight>
                <a:srgbClr val="FFFFFF"/>
              </a:highlight>
              <a:latin typeface="Consolas" panose="020B0609020204030204" pitchFamily="49" charset="0"/>
            </a:endParaRPr>
          </a:p>
          <a:p>
            <a:pPr marL="0" indent="0">
              <a:buNone/>
            </a:pPr>
            <a:r>
              <a:rPr lang="pl-PL" sz="1600" dirty="0">
                <a:solidFill>
                  <a:srgbClr val="000000"/>
                </a:solidFill>
                <a:highlight>
                  <a:srgbClr val="FFFFFF"/>
                </a:highlight>
                <a:latin typeface="Consolas" panose="020B0609020204030204" pitchFamily="49" charset="0"/>
              </a:rPr>
              <a:t>}</a:t>
            </a:r>
          </a:p>
        </p:txBody>
      </p:sp>
    </p:spTree>
    <p:extLst>
      <p:ext uri="{BB962C8B-B14F-4D97-AF65-F5344CB8AC3E}">
        <p14:creationId xmlns:p14="http://schemas.microsoft.com/office/powerpoint/2010/main" val="11187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r>
              <a:rPr lang="en-GB" altLang="pl-PL"/>
              <a:t>Validation</a:t>
            </a:r>
          </a:p>
        </p:txBody>
      </p:sp>
      <p:sp>
        <p:nvSpPr>
          <p:cNvPr id="698371" name="Rectangle 3"/>
          <p:cNvSpPr>
            <a:spLocks noGrp="1" noChangeArrowheads="1"/>
          </p:cNvSpPr>
          <p:nvPr>
            <p:ph type="body" idx="1"/>
          </p:nvPr>
        </p:nvSpPr>
        <p:spPr/>
        <p:txBody>
          <a:bodyPr/>
          <a:lstStyle/>
          <a:p>
            <a:pPr>
              <a:lnSpc>
                <a:spcPct val="90000"/>
              </a:lnSpc>
            </a:pPr>
            <a:r>
              <a:rPr lang="en-GB" altLang="pl-PL" sz="2800" dirty="0"/>
              <a:t>The compiler checks the validity of </a:t>
            </a:r>
            <a:r>
              <a:rPr lang="pl-PL" altLang="pl-PL" sz="2800" dirty="0" smtClean="0"/>
              <a:t>a </a:t>
            </a:r>
            <a:r>
              <a:rPr lang="en-GB" altLang="pl-PL" sz="2800" dirty="0" smtClean="0"/>
              <a:t>template </a:t>
            </a:r>
            <a:r>
              <a:rPr lang="en-GB" altLang="pl-PL" sz="2800" dirty="0"/>
              <a:t>only when it is used, so error in the declaration of </a:t>
            </a:r>
            <a:r>
              <a:rPr lang="pl-PL" altLang="pl-PL" sz="2800" dirty="0" smtClean="0"/>
              <a:t>the</a:t>
            </a:r>
            <a:r>
              <a:rPr lang="en-GB" altLang="pl-PL" sz="2800" dirty="0" smtClean="0"/>
              <a:t> </a:t>
            </a:r>
            <a:r>
              <a:rPr lang="en-GB" altLang="pl-PL" sz="2800" dirty="0"/>
              <a:t>template may not be noticed until it is used to generate a class. </a:t>
            </a:r>
          </a:p>
          <a:p>
            <a:pPr lvl="1">
              <a:lnSpc>
                <a:spcPct val="90000"/>
              </a:lnSpc>
            </a:pPr>
            <a:r>
              <a:rPr lang="en-GB" altLang="pl-PL" sz="2400" dirty="0"/>
              <a:t>Successful compilation of a declaration of a template does not mean that it does not contain errors. </a:t>
            </a:r>
          </a:p>
          <a:p>
            <a:pPr lvl="1">
              <a:lnSpc>
                <a:spcPct val="90000"/>
              </a:lnSpc>
            </a:pPr>
            <a:r>
              <a:rPr lang="en-GB" altLang="pl-PL" sz="2400" dirty="0"/>
              <a:t>It is a good method to create and </a:t>
            </a:r>
            <a:r>
              <a:rPr lang="pl-PL" altLang="pl-PL" sz="2400" dirty="0" err="1" smtClean="0"/>
              <a:t>debug</a:t>
            </a:r>
            <a:r>
              <a:rPr lang="pl-PL" altLang="pl-PL" sz="2400" dirty="0" smtClean="0"/>
              <a:t> </a:t>
            </a:r>
            <a:r>
              <a:rPr lang="en-GB" altLang="pl-PL" sz="2400" dirty="0" smtClean="0"/>
              <a:t>a </a:t>
            </a:r>
            <a:r>
              <a:rPr lang="en-GB" altLang="pl-PL" sz="2400" dirty="0"/>
              <a:t>specific class first (e.g. </a:t>
            </a:r>
            <a:r>
              <a:rPr lang="en-GB" altLang="pl-PL" sz="2400" dirty="0" err="1">
                <a:solidFill>
                  <a:srgbClr val="2B91AF"/>
                </a:solidFill>
                <a:highlight>
                  <a:srgbClr val="FFFFFF"/>
                </a:highlight>
                <a:latin typeface="Consolas" panose="020B0609020204030204" pitchFamily="49" charset="0"/>
              </a:rPr>
              <a:t>Stack_char</a:t>
            </a:r>
            <a:r>
              <a:rPr lang="en-GB" altLang="pl-PL" sz="2400" dirty="0"/>
              <a:t>) and then to transform it into a general template </a:t>
            </a:r>
            <a:r>
              <a:rPr lang="en-US" sz="2400" dirty="0">
                <a:solidFill>
                  <a:srgbClr val="2B91AF"/>
                </a:solidFill>
                <a:highlight>
                  <a:srgbClr val="FFFFFF"/>
                </a:highlight>
                <a:latin typeface="Consolas" panose="020B0609020204030204" pitchFamily="49" charset="0"/>
              </a:rPr>
              <a:t>Stack</a:t>
            </a:r>
            <a:r>
              <a:rPr lang="en-US" sz="2400" dirty="0">
                <a:solidFill>
                  <a:srgbClr val="000000"/>
                </a:solidFill>
                <a:highlight>
                  <a:srgbClr val="FFFFFF"/>
                </a:highlight>
                <a:latin typeface="Consolas" panose="020B0609020204030204" pitchFamily="49" charset="0"/>
              </a:rPr>
              <a:t>&lt;</a:t>
            </a:r>
            <a:r>
              <a:rPr lang="en-US" sz="2400" dirty="0">
                <a:solidFill>
                  <a:srgbClr val="2B91AF"/>
                </a:solidFill>
                <a:highlight>
                  <a:srgbClr val="FFFFFF"/>
                </a:highlight>
                <a:latin typeface="Consolas" panose="020B0609020204030204" pitchFamily="49" charset="0"/>
              </a:rPr>
              <a:t>T</a:t>
            </a:r>
            <a:r>
              <a:rPr lang="en-US" sz="2400" dirty="0">
                <a:solidFill>
                  <a:srgbClr val="000000"/>
                </a:solidFill>
                <a:highlight>
                  <a:srgbClr val="FFFFFF"/>
                </a:highlight>
                <a:latin typeface="Consolas" panose="020B0609020204030204" pitchFamily="49" charset="0"/>
              </a:rPr>
              <a:t>&gt;</a:t>
            </a:r>
            <a:r>
              <a:rPr lang="en-GB" altLang="pl-PL" sz="2400" dirty="0" smtClean="0"/>
              <a:t>.</a:t>
            </a:r>
            <a:endParaRPr lang="en-GB" altLang="pl-PL" sz="2400" dirty="0"/>
          </a:p>
        </p:txBody>
      </p:sp>
    </p:spTree>
    <p:extLst>
      <p:ext uri="{BB962C8B-B14F-4D97-AF65-F5344CB8AC3E}">
        <p14:creationId xmlns:p14="http://schemas.microsoft.com/office/powerpoint/2010/main" val="4220787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13986</TotalTime>
  <Words>1907</Words>
  <Application>Microsoft Office PowerPoint</Application>
  <PresentationFormat>Pokaz na ekranie (4:3)</PresentationFormat>
  <Paragraphs>340</Paragraphs>
  <Slides>28</Slides>
  <Notes>0</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Motyw pakietu Office</vt:lpstr>
      <vt:lpstr>         </vt:lpstr>
      <vt:lpstr>         </vt:lpstr>
      <vt:lpstr>Class templates – why?</vt:lpstr>
      <vt:lpstr>Class templates – declaration</vt:lpstr>
      <vt:lpstr>Class templates – declaration</vt:lpstr>
      <vt:lpstr>Class templates – declaring</vt:lpstr>
      <vt:lpstr>Templates</vt:lpstr>
      <vt:lpstr>Prezentacja programu PowerPoint</vt:lpstr>
      <vt:lpstr>Validation</vt:lpstr>
      <vt:lpstr>Templates</vt:lpstr>
      <vt:lpstr>Templates</vt:lpstr>
      <vt:lpstr>Templates </vt:lpstr>
      <vt:lpstr>Modifying templates</vt:lpstr>
      <vt:lpstr>Extending of templates</vt:lpstr>
      <vt:lpstr>Special case of template</vt:lpstr>
      <vt:lpstr>Special case of template</vt:lpstr>
      <vt:lpstr>Template arguments</vt:lpstr>
      <vt:lpstr>Identity of templates</vt:lpstr>
      <vt:lpstr>Function templates</vt:lpstr>
      <vt:lpstr>Function templates – example</vt:lpstr>
      <vt:lpstr>Function templates – example</vt:lpstr>
      <vt:lpstr>Function templates – example</vt:lpstr>
      <vt:lpstr>Function templates</vt:lpstr>
      <vt:lpstr>Template alias</vt:lpstr>
      <vt:lpstr>Variadic templates</vt:lpstr>
      <vt:lpstr>Templates </vt:lpstr>
      <vt:lpstr>         </vt:lpstr>
      <vt:lpstr>Lecture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Budżet projektu</dc:title>
  <dc:creator>Marzena Podgórska</dc:creator>
  <cp:lastModifiedBy>Romek</cp:lastModifiedBy>
  <cp:revision>458</cp:revision>
  <dcterms:created xsi:type="dcterms:W3CDTF">2018-03-21T20:01:06Z</dcterms:created>
  <dcterms:modified xsi:type="dcterms:W3CDTF">2020-02-27T19:51:05Z</dcterms:modified>
</cp:coreProperties>
</file>