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64" r:id="rId2"/>
    <p:sldId id="282" r:id="rId3"/>
    <p:sldId id="285" r:id="rId4"/>
    <p:sldId id="348" r:id="rId5"/>
    <p:sldId id="347" r:id="rId6"/>
    <p:sldId id="349" r:id="rId7"/>
    <p:sldId id="376" r:id="rId8"/>
    <p:sldId id="350" r:id="rId9"/>
    <p:sldId id="351" r:id="rId10"/>
    <p:sldId id="352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2" r:id="rId19"/>
    <p:sldId id="361" r:id="rId20"/>
    <p:sldId id="363" r:id="rId21"/>
    <p:sldId id="364" r:id="rId22"/>
    <p:sldId id="366" r:id="rId23"/>
    <p:sldId id="367" r:id="rId24"/>
    <p:sldId id="378" r:id="rId25"/>
    <p:sldId id="368" r:id="rId26"/>
    <p:sldId id="369" r:id="rId27"/>
    <p:sldId id="377" r:id="rId28"/>
    <p:sldId id="370" r:id="rId29"/>
    <p:sldId id="374" r:id="rId30"/>
    <p:sldId id="379" r:id="rId31"/>
    <p:sldId id="373" r:id="rId32"/>
    <p:sldId id="372" r:id="rId33"/>
    <p:sldId id="380" r:id="rId34"/>
    <p:sldId id="381" r:id="rId35"/>
    <p:sldId id="393" r:id="rId36"/>
    <p:sldId id="384" r:id="rId37"/>
    <p:sldId id="390" r:id="rId38"/>
    <p:sldId id="389" r:id="rId39"/>
    <p:sldId id="391" r:id="rId40"/>
    <p:sldId id="392" r:id="rId41"/>
    <p:sldId id="394" r:id="rId42"/>
    <p:sldId id="388" r:id="rId43"/>
    <p:sldId id="395" r:id="rId44"/>
    <p:sldId id="396" r:id="rId45"/>
    <p:sldId id="397" r:id="rId46"/>
    <p:sldId id="365" r:id="rId47"/>
    <p:sldId id="387" r:id="rId48"/>
    <p:sldId id="398" r:id="rId49"/>
    <p:sldId id="399" r:id="rId50"/>
    <p:sldId id="400" r:id="rId51"/>
    <p:sldId id="401" r:id="rId52"/>
    <p:sldId id="402" r:id="rId53"/>
    <p:sldId id="403" r:id="rId54"/>
    <p:sldId id="404" r:id="rId55"/>
    <p:sldId id="409" r:id="rId56"/>
    <p:sldId id="405" r:id="rId57"/>
    <p:sldId id="408" r:id="rId58"/>
    <p:sldId id="407" r:id="rId59"/>
    <p:sldId id="406" r:id="rId60"/>
    <p:sldId id="283" r:id="rId61"/>
    <p:sldId id="304" r:id="rId62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6207" autoAdjust="0"/>
  </p:normalViewPr>
  <p:slideViewPr>
    <p:cSldViewPr showGuides="1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Accessibility of base class members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pl-PL" sz="2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{ ... };</a:t>
            </a:r>
          </a:p>
          <a:p>
            <a:pPr marL="0" indent="0">
              <a:buNone/>
            </a:pPr>
            <a:endParaRPr lang="pl-P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2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{ ... }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pl-P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2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{ ... }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pl-P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2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2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{ ... }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4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private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940" name="Rectangle 5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30725"/>
          </a:xfrm>
        </p:spPr>
        <p:txBody>
          <a:bodyPr/>
          <a:lstStyle/>
          <a:p>
            <a:pPr algn="ctr">
              <a:buNone/>
              <a:defRPr/>
            </a:pPr>
            <a:r>
              <a:rPr lang="pl-PL" dirty="0" smtClean="0">
                <a:cs typeface="Tahoma" pitchFamily="34" charset="0"/>
              </a:rPr>
              <a:t>A</a:t>
            </a:r>
            <a:r>
              <a:rPr lang="en-GB" dirty="0" err="1" smtClean="0">
                <a:cs typeface="Tahoma" pitchFamily="34" charset="0"/>
              </a:rPr>
              <a:t>ccess</a:t>
            </a:r>
            <a:r>
              <a:rPr lang="en-GB" dirty="0" smtClean="0">
                <a:cs typeface="Tahoma" pitchFamily="34" charset="0"/>
              </a:rPr>
              <a:t> </a:t>
            </a:r>
            <a:r>
              <a:rPr lang="pl-PL" dirty="0" err="1">
                <a:cs typeface="Tahoma" pitchFamily="34" charset="0"/>
              </a:rPr>
              <a:t>mode</a:t>
            </a:r>
            <a:r>
              <a:rPr lang="pl-PL" dirty="0">
                <a:cs typeface="Tahoma" pitchFamily="34" charset="0"/>
              </a:rPr>
              <a:t> </a:t>
            </a:r>
            <a:r>
              <a:rPr lang="en-GB" dirty="0">
                <a:cs typeface="Tahoma" pitchFamily="34" charset="0"/>
              </a:rPr>
              <a:t>in</a:t>
            </a:r>
            <a:r>
              <a:rPr lang="pl-PL" dirty="0">
                <a:cs typeface="Tahoma" pitchFamily="34" charset="0"/>
              </a:rPr>
              <a:t> the</a:t>
            </a:r>
            <a:r>
              <a:rPr lang="en-GB" dirty="0">
                <a:cs typeface="Tahoma" pitchFamily="34" charset="0"/>
              </a:rPr>
              <a:t> derived class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pl-PL" dirty="0" smtClean="0"/>
              <a:t>      </a:t>
            </a:r>
            <a:endParaRPr lang="en-US" dirty="0" smtClean="0"/>
          </a:p>
        </p:txBody>
      </p:sp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Accessibility of base class members</a:t>
            </a:r>
            <a:endParaRPr lang="pl-PL" dirty="0"/>
          </a:p>
        </p:txBody>
      </p:sp>
      <p:graphicFrame>
        <p:nvGraphicFramePr>
          <p:cNvPr id="18" name="Group 5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3180465"/>
              </p:ext>
            </p:extLst>
          </p:nvPr>
        </p:nvGraphicFramePr>
        <p:xfrm>
          <a:off x="457200" y="2420886"/>
          <a:ext cx="8147051" cy="3710038"/>
        </p:xfrm>
        <a:graphic>
          <a:graphicData uri="http://schemas.openxmlformats.org/drawingml/2006/table">
            <a:tbl>
              <a:tblPr/>
              <a:tblGrid>
                <a:gridCol w="2036336"/>
                <a:gridCol w="2038043"/>
                <a:gridCol w="2036336"/>
                <a:gridCol w="2036336"/>
              </a:tblGrid>
              <a:tr h="68704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ode of inheritance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2800" dirty="0" err="1" smtClean="0"/>
                        <a:t>Section</a:t>
                      </a:r>
                      <a:r>
                        <a:rPr lang="pl-PL" sz="2800" dirty="0" smtClean="0"/>
                        <a:t> in the </a:t>
                      </a:r>
                      <a:r>
                        <a:rPr lang="pl-PL" sz="2800" dirty="0" err="1" smtClean="0"/>
                        <a:t>base</a:t>
                      </a:r>
                      <a:r>
                        <a:rPr lang="pl-PL" sz="2800" dirty="0" smtClean="0"/>
                        <a:t> </a:t>
                      </a:r>
                      <a:r>
                        <a:rPr lang="pl-PL" sz="2800" dirty="0" err="1" smtClean="0"/>
                        <a:t>class</a:t>
                      </a:r>
                      <a:endParaRPr lang="en-US" sz="2800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0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pl-PL" sz="2400" dirty="0" err="1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private</a:t>
                      </a:r>
                      <a:r>
                        <a:rPr lang="pl-PL" sz="2400" dirty="0" smtClean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</a:rPr>
                        <a:t>: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2400" dirty="0" err="1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protected</a:t>
                      </a:r>
                      <a:r>
                        <a:rPr lang="pl-PL" sz="2400" dirty="0" smtClean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</a:rPr>
                        <a:t>: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pl-PL" sz="24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public</a:t>
                      </a:r>
                      <a:r>
                        <a:rPr lang="pl-PL" sz="2400" dirty="0" smtClean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</a:rPr>
                        <a:t>: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pl-PL" sz="2400" dirty="0" smtClean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pl-PL" sz="2400" dirty="0" err="1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private</a:t>
                      </a:r>
                      <a:r>
                        <a:rPr lang="pl-PL" sz="2400" dirty="0" smtClean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GB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naccessible</a:t>
                      </a: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private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private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pl-PL" sz="2400" dirty="0" smtClean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pl-PL" sz="2400" dirty="0" err="1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protected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GB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naccessible</a:t>
                      </a: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protected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protected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pl-PL" sz="2400" dirty="0" smtClean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pl-PL" sz="24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public</a:t>
                      </a:r>
                      <a:r>
                        <a:rPr lang="pl-PL" sz="2800" dirty="0" smtClean="0">
                          <a:solidFill>
                            <a:srgbClr val="000000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inaccessible</a:t>
                      </a: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protected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public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50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Accessibility of base class members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the access mode be changed in the derived </a:t>
            </a:r>
            <a:r>
              <a:rPr lang="en-US" dirty="0" smtClean="0">
                <a:solidFill>
                  <a:prstClr val="black"/>
                </a:solidFill>
              </a:rPr>
              <a:t>class</a:t>
            </a:r>
            <a:r>
              <a:rPr lang="pl-PL" dirty="0" smtClean="0">
                <a:solidFill>
                  <a:prstClr val="black"/>
                </a:solidFill>
              </a:rPr>
              <a:t> </a:t>
            </a:r>
            <a:br>
              <a:rPr lang="pl-PL" dirty="0" smtClean="0">
                <a:solidFill>
                  <a:prstClr val="black"/>
                </a:solidFill>
              </a:rPr>
            </a:br>
            <a:r>
              <a:rPr lang="pl-PL" dirty="0" smtClean="0">
                <a:solidFill>
                  <a:prstClr val="black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for names accessible in that </a:t>
            </a:r>
            <a:r>
              <a:rPr lang="en-US" dirty="0" smtClean="0">
                <a:solidFill>
                  <a:prstClr val="black"/>
                </a:solidFill>
              </a:rPr>
              <a:t>class</a:t>
            </a:r>
            <a:r>
              <a:rPr lang="pl-PL" dirty="0" smtClean="0">
                <a:solidFill>
                  <a:prstClr val="black"/>
                </a:solidFill>
              </a:rPr>
              <a:t>)</a:t>
            </a:r>
            <a:endParaRPr lang="pl-PL" sz="19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9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fff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endParaRPr lang="pl-PL" sz="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ff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endParaRPr lang="pl-PL" sz="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f(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endParaRPr lang="pl-PL" sz="19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9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9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::f;  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900" dirty="0">
                <a:solidFill>
                  <a:srgbClr val="008000"/>
                </a:solidFill>
                <a:latin typeface="Consolas" panose="020B0609020204030204" pitchFamily="49" charset="0"/>
              </a:rPr>
              <a:t>// now a::f is still a public member</a:t>
            </a:r>
            <a:endParaRPr lang="en-US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9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::ff;    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900" dirty="0">
                <a:solidFill>
                  <a:srgbClr val="008000"/>
                </a:solidFill>
                <a:latin typeface="Consolas" panose="020B0609020204030204" pitchFamily="49" charset="0"/>
              </a:rPr>
              <a:t>// now a::ff is a public member</a:t>
            </a:r>
            <a:endParaRPr lang="en-US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900" dirty="0">
                <a:solidFill>
                  <a:srgbClr val="008000"/>
                </a:solidFill>
                <a:latin typeface="Consolas" panose="020B0609020204030204" pitchFamily="49" charset="0"/>
              </a:rPr>
              <a:t>// a::fff; </a:t>
            </a:r>
            <a:r>
              <a:rPr lang="pl-PL" sz="1900" dirty="0">
                <a:solidFill>
                  <a:srgbClr val="008000"/>
                </a:solidFill>
                <a:latin typeface="Consolas" panose="020B0609020204030204" pitchFamily="49" charset="0"/>
              </a:rPr>
              <a:t>	</a:t>
            </a:r>
            <a:r>
              <a:rPr lang="en-US" sz="1900" dirty="0">
                <a:solidFill>
                  <a:srgbClr val="008000"/>
                </a:solidFill>
                <a:latin typeface="Consolas" panose="020B0609020204030204" pitchFamily="49" charset="0"/>
              </a:rPr>
              <a:t>// this one is already </a:t>
            </a:r>
            <a:r>
              <a:rPr lang="en-US" sz="19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inaccessible</a:t>
            </a:r>
            <a:endParaRPr lang="pl-PL" sz="19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0" y="1412776"/>
            <a:ext cx="41148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::f; 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a::f is private in c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...</a:t>
            </a: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Accessibility of base class members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41148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ba_pub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i;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ba_priv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0" y="1412776"/>
            <a:ext cx="41148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i;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shadows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base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::i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method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prot_prot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friend_prot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902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Accessibility of base class members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41148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method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::i;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i;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::i;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0" y="1412776"/>
            <a:ext cx="41148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ba_pub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ba_pub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ba_pub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ba_prot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ba_priv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base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ba_priv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ba_priv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prot_prot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prot_prot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661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Accessibility of base class members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41148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friend_prot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ba;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ba.i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ba.ba_pub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ba.ba_prot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ba.ba_priv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::i; </a:t>
            </a: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pr.i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::i;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0" y="1412776"/>
            <a:ext cx="41148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i 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pr.ba_pub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ba_pub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ba_pub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pr.ba_prot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pr.ba_priv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pr.base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ba_priv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ba_priv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pr.prot_prot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prot_prot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28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Accessibility of base class members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41148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not_a_friend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ba;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ba.i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ba.ba_pub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ba.ba_prot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ba.ba_priv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pr.base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i;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!!!!!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pr.i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pr.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prot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::i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0" y="1412776"/>
            <a:ext cx="41148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pr.ba_pub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pr.base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ba_pub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ba_pub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pr.ba_prot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pr.base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ba_prot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ba_prot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pr.ba_priv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pr.base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ba_priv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ba_priv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pr.prot_prot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i=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pr.prot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prot_prot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43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/>
              <a:t>final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/>
            </a:pPr>
            <a:r>
              <a:rPr lang="pl-PL" sz="2800" dirty="0" smtClean="0"/>
              <a:t>U</a:t>
            </a:r>
            <a:r>
              <a:rPr lang="en-US" sz="2800" dirty="0" smtClean="0"/>
              <a:t>sing </a:t>
            </a:r>
            <a:r>
              <a:rPr lang="en-US" sz="2800" dirty="0"/>
              <a:t>the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final</a:t>
            </a:r>
            <a:r>
              <a:rPr lang="pl-PL" sz="2800" dirty="0" smtClean="0"/>
              <a:t> </a:t>
            </a:r>
            <a:r>
              <a:rPr lang="pl-PL" sz="2800" dirty="0" err="1" smtClean="0"/>
              <a:t>specifier</a:t>
            </a:r>
            <a:r>
              <a:rPr lang="pl-PL" sz="2800" dirty="0" smtClean="0"/>
              <a:t> w</a:t>
            </a:r>
            <a:r>
              <a:rPr lang="en-US" sz="2800" dirty="0" smtClean="0"/>
              <a:t>e declare</a:t>
            </a:r>
            <a:r>
              <a:rPr lang="pl-PL" sz="2800" dirty="0" smtClean="0"/>
              <a:t> </a:t>
            </a:r>
            <a:r>
              <a:rPr lang="pl-PL" sz="2800" dirty="0" err="1" smtClean="0"/>
              <a:t>that</a:t>
            </a:r>
            <a:r>
              <a:rPr lang="pl-PL" sz="2800" dirty="0" smtClean="0"/>
              <a:t>:</a:t>
            </a:r>
            <a:endParaRPr lang="pl-PL" altLang="pl-PL" sz="28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pl-PL" sz="2400" dirty="0"/>
              <a:t>the method may not be </a:t>
            </a:r>
            <a:r>
              <a:rPr lang="en-US" altLang="pl-PL" sz="2400" dirty="0" err="1"/>
              <a:t>overriden</a:t>
            </a:r>
            <a:endParaRPr lang="en-US" altLang="pl-PL" sz="2400" dirty="0"/>
          </a:p>
          <a:p>
            <a:pPr lvl="1">
              <a:lnSpc>
                <a:spcPct val="80000"/>
              </a:lnSpc>
              <a:defRPr/>
            </a:pPr>
            <a:r>
              <a:rPr lang="en-US" altLang="pl-PL" sz="2400" dirty="0"/>
              <a:t>the class may not be inherited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pl-PL" sz="2400" dirty="0"/>
              <a:t>(formerly we imperfectly used, for above purposes, the private section declaration and the private class inheritance)</a:t>
            </a:r>
          </a:p>
          <a:p>
            <a:pPr>
              <a:lnSpc>
                <a:spcPct val="80000"/>
              </a:lnSpc>
              <a:buNone/>
              <a:defRPr/>
            </a:pPr>
            <a:endParaRPr lang="pl-PL" altLang="pl-PL" sz="1800" dirty="0"/>
          </a:p>
          <a:p>
            <a:pPr marL="0" indent="0">
              <a:buNone/>
            </a:pPr>
            <a:r>
              <a:rPr lang="pl-PL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ininheritable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final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{ ... };</a:t>
            </a:r>
          </a:p>
          <a:p>
            <a:pPr marL="0" indent="0">
              <a:buNone/>
            </a:pPr>
            <a:endParaRPr lang="pl-PL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ininheritable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{ ... }; </a:t>
            </a:r>
            <a:r>
              <a:rPr lang="pl-PL" sz="1700" dirty="0">
                <a:solidFill>
                  <a:srgbClr val="008000"/>
                </a:solidFill>
                <a:latin typeface="Consolas" panose="020B0609020204030204" pitchFamily="49" charset="0"/>
              </a:rPr>
              <a:t>//error</a:t>
            </a:r>
            <a:endParaRPr lang="pl-PL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f() </a:t>
            </a:r>
            <a:r>
              <a:rPr lang="pl-PL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final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pl-PL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 f(); </a:t>
            </a:r>
            <a:r>
              <a:rPr lang="pl-PL" sz="1700" dirty="0">
                <a:solidFill>
                  <a:srgbClr val="008000"/>
                </a:solidFill>
                <a:latin typeface="Consolas" panose="020B0609020204030204" pitchFamily="49" charset="0"/>
              </a:rPr>
              <a:t>//error</a:t>
            </a:r>
            <a:endParaRPr lang="pl-PL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7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pl-PL" sz="30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2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Constructor and destructor </a:t>
            </a:r>
            <a:br>
              <a:rPr lang="en-GB" dirty="0"/>
            </a:br>
            <a:r>
              <a:rPr lang="en-GB" dirty="0"/>
              <a:t>for derived 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en-GB" dirty="0" smtClean="0"/>
              <a:t>Constructors </a:t>
            </a:r>
            <a:r>
              <a:rPr lang="en-GB" dirty="0"/>
              <a:t>are </a:t>
            </a:r>
            <a:r>
              <a:rPr lang="pl-PL" dirty="0" smtClean="0"/>
              <a:t>by </a:t>
            </a:r>
            <a:r>
              <a:rPr lang="pl-PL" dirty="0" err="1" smtClean="0"/>
              <a:t>default</a:t>
            </a:r>
            <a:r>
              <a:rPr lang="pl-PL" dirty="0" smtClean="0"/>
              <a:t> </a:t>
            </a:r>
            <a:r>
              <a:rPr lang="en-GB" dirty="0" smtClean="0"/>
              <a:t>not </a:t>
            </a:r>
            <a:r>
              <a:rPr lang="en-GB" dirty="0"/>
              <a:t>inherited, but: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GB" dirty="0"/>
          </a:p>
          <a:p>
            <a:pPr marL="609600" indent="-609600">
              <a:lnSpc>
                <a:spcPct val="90000"/>
              </a:lnSpc>
              <a:defRPr/>
            </a:pPr>
            <a:r>
              <a:rPr lang="en-GB" dirty="0"/>
              <a:t>Order of constructor calls: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dirty="0"/>
              <a:t>virtual base classes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dirty="0"/>
              <a:t>non-virtual base classes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dirty="0"/>
              <a:t>member objects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dirty="0"/>
              <a:t>the class constructor</a:t>
            </a:r>
          </a:p>
          <a:p>
            <a:pPr marL="990600" lvl="1" indent="-533400">
              <a:lnSpc>
                <a:spcPct val="90000"/>
              </a:lnSpc>
              <a:buNone/>
              <a:defRPr/>
            </a:pPr>
            <a:endParaRPr lang="en-GB" dirty="0"/>
          </a:p>
          <a:p>
            <a:pPr marL="609600" indent="-609600">
              <a:lnSpc>
                <a:spcPct val="90000"/>
              </a:lnSpc>
              <a:defRPr/>
            </a:pPr>
            <a:r>
              <a:rPr lang="en-GB" dirty="0" smtClean="0"/>
              <a:t>Destructors </a:t>
            </a:r>
            <a:r>
              <a:rPr lang="en-GB" dirty="0"/>
              <a:t>– reverse order</a:t>
            </a:r>
          </a:p>
        </p:txBody>
      </p:sp>
    </p:spTree>
    <p:extLst>
      <p:ext uri="{BB962C8B-B14F-4D97-AF65-F5344CB8AC3E}">
        <p14:creationId xmlns:p14="http://schemas.microsoft.com/office/powerpoint/2010/main" val="3276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I</a:t>
            </a:r>
            <a:r>
              <a:rPr lang="en-US" dirty="0" err="1" smtClean="0"/>
              <a:t>nitialization</a:t>
            </a:r>
            <a:r>
              <a:rPr lang="en-US" dirty="0" smtClean="0"/>
              <a:t> list</a:t>
            </a:r>
            <a:r>
              <a:rPr lang="pl-PL" dirty="0" smtClean="0"/>
              <a:t> and </a:t>
            </a:r>
            <a:r>
              <a:rPr lang="pl-PL" dirty="0" err="1" smtClean="0"/>
              <a:t>delegating</a:t>
            </a:r>
            <a:r>
              <a:rPr lang="pl-PL" dirty="0" smtClean="0"/>
              <a:t> </a:t>
            </a:r>
            <a:r>
              <a:rPr lang="pl-PL" dirty="0" err="1" smtClean="0"/>
              <a:t>constructors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609600" indent="-609600">
              <a:defRPr/>
            </a:pPr>
            <a:r>
              <a:rPr lang="pl-PL" dirty="0" smtClean="0"/>
              <a:t>We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the </a:t>
            </a:r>
            <a:r>
              <a:rPr lang="pl-PL" dirty="0" err="1" smtClean="0"/>
              <a:t>initialization</a:t>
            </a:r>
            <a:r>
              <a:rPr lang="pl-PL" dirty="0" smtClean="0"/>
              <a:t> list for</a:t>
            </a:r>
          </a:p>
          <a:p>
            <a:pPr marL="1009650" lvl="1" indent="-609600">
              <a:defRPr/>
            </a:pPr>
            <a:r>
              <a:rPr lang="en-US" dirty="0" err="1" smtClean="0"/>
              <a:t>initializ</a:t>
            </a:r>
            <a:r>
              <a:rPr lang="pl-PL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members declared in the class (not inherited)</a:t>
            </a:r>
          </a:p>
          <a:p>
            <a:pPr marL="1009650" lvl="1" indent="-609600">
              <a:defRPr/>
            </a:pPr>
            <a:r>
              <a:rPr lang="en-US" dirty="0" smtClean="0"/>
              <a:t>specify</a:t>
            </a:r>
            <a:r>
              <a:rPr lang="pl-PL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arguments for constructors of </a:t>
            </a:r>
            <a:r>
              <a:rPr lang="en-US" dirty="0" smtClean="0"/>
              <a:t>virtual </a:t>
            </a:r>
            <a:r>
              <a:rPr lang="en-US" dirty="0"/>
              <a:t>and direct base </a:t>
            </a:r>
            <a:r>
              <a:rPr lang="en-US" dirty="0" smtClean="0"/>
              <a:t>classes</a:t>
            </a:r>
            <a:endParaRPr lang="pl-PL" dirty="0" smtClean="0"/>
          </a:p>
          <a:p>
            <a:pPr marL="1009650" lvl="1" indent="-609600">
              <a:defRPr/>
            </a:pPr>
            <a:r>
              <a:rPr lang="en-US" i="1" dirty="0" smtClean="0"/>
              <a:t>delegating</a:t>
            </a:r>
            <a:r>
              <a:rPr lang="en-US" dirty="0" smtClean="0"/>
              <a:t> </a:t>
            </a:r>
            <a:r>
              <a:rPr lang="pl-PL" dirty="0" err="1" smtClean="0"/>
              <a:t>object</a:t>
            </a:r>
            <a:r>
              <a:rPr lang="pl-PL" dirty="0" smtClean="0"/>
              <a:t> </a:t>
            </a:r>
            <a:r>
              <a:rPr lang="en-US" dirty="0" smtClean="0"/>
              <a:t>construct</a:t>
            </a:r>
            <a:r>
              <a:rPr lang="pl-PL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to another constructor of a given class or </a:t>
            </a:r>
            <a:r>
              <a:rPr lang="pl-PL" dirty="0" smtClean="0"/>
              <a:t>to a </a:t>
            </a:r>
            <a:r>
              <a:rPr lang="en-US" dirty="0" smtClean="0"/>
              <a:t>base class</a:t>
            </a:r>
            <a:r>
              <a:rPr lang="pl-PL" dirty="0" smtClean="0"/>
              <a:t> </a:t>
            </a:r>
            <a:r>
              <a:rPr lang="pl-PL" dirty="0" err="1" smtClean="0"/>
              <a:t>constructor</a:t>
            </a:r>
            <a:r>
              <a:rPr lang="pl-PL" dirty="0" smtClean="0"/>
              <a:t> (</a:t>
            </a:r>
            <a:r>
              <a:rPr lang="pl-PL" dirty="0" err="1" smtClean="0"/>
              <a:t>example</a:t>
            </a:r>
            <a:r>
              <a:rPr lang="pl-PL" dirty="0" smtClean="0"/>
              <a:t> on </a:t>
            </a:r>
            <a:r>
              <a:rPr lang="pl-PL" dirty="0" err="1" smtClean="0"/>
              <a:t>next</a:t>
            </a:r>
            <a:r>
              <a:rPr lang="pl-PL" dirty="0" smtClean="0"/>
              <a:t> </a:t>
            </a:r>
            <a:r>
              <a:rPr lang="pl-PL" dirty="0" err="1" smtClean="0"/>
              <a:t>slide</a:t>
            </a:r>
            <a:r>
              <a:rPr lang="pl-PL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5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 smtClean="0"/>
              <a:t>: </a:t>
            </a:r>
            <a:r>
              <a:rPr lang="en-US" sz="3200" b="1" dirty="0" smtClean="0"/>
              <a:t>Inheritance</a:t>
            </a:r>
          </a:p>
          <a:p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PhD</a:t>
            </a:r>
            <a:r>
              <a:rPr lang="pl-PL" b="1" dirty="0" smtClean="0"/>
              <a:t>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Inheriting</a:t>
            </a:r>
            <a:r>
              <a:rPr lang="pl-PL" dirty="0" smtClean="0"/>
              <a:t> c</a:t>
            </a:r>
            <a:r>
              <a:rPr lang="en-US" dirty="0" err="1" smtClean="0"/>
              <a:t>onstructor</a:t>
            </a:r>
            <a:r>
              <a:rPr lang="pl-PL" dirty="0" smtClean="0"/>
              <a:t>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pl-PL" dirty="0" smtClean="0"/>
              <a:t>Using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pl-PL" dirty="0" smtClean="0"/>
              <a:t> we </a:t>
            </a:r>
            <a:r>
              <a:rPr lang="pl-PL" dirty="0" err="1" smtClean="0"/>
              <a:t>can</a:t>
            </a:r>
            <a:r>
              <a:rPr lang="pl-PL" dirty="0" smtClean="0"/>
              <a:t>: </a:t>
            </a:r>
            <a:endParaRPr lang="pl-PL" dirty="0"/>
          </a:p>
          <a:p>
            <a:pPr marL="609600" indent="-609600">
              <a:lnSpc>
                <a:spcPct val="90000"/>
              </a:lnSpc>
              <a:defRPr/>
            </a:pPr>
            <a:endParaRPr lang="pl-PL" sz="1100" dirty="0"/>
          </a:p>
          <a:p>
            <a:pPr marL="0" indent="0">
              <a:buNone/>
            </a:pP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::f;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l</a:t>
            </a:r>
            <a:r>
              <a:rPr lang="en-US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ift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Base's f into </a:t>
            </a:r>
            <a:r>
              <a:rPr 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Derived's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(public)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scope </a:t>
            </a:r>
            <a:endParaRPr lang="pl-PL" sz="16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                   // ok.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since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C++98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lift Base constructors </a:t>
            </a:r>
            <a:r>
              <a:rPr 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Derived's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scope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++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11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Derived(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except for those defined in the derived class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the mechanism also works for the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operator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=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   //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(returns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Derive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&amp;) and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for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other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   //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ordinary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operators and methods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/>
              <a:t>e</a:t>
            </a:r>
            <a:r>
              <a:rPr lang="pl-PL" sz="1800" dirty="0" smtClean="0"/>
              <a:t>.</a:t>
            </a:r>
            <a:r>
              <a:rPr lang="en-US" sz="1800" dirty="0" smtClean="0"/>
              <a:t>g</a:t>
            </a:r>
            <a:r>
              <a:rPr lang="pl-PL" sz="1800" dirty="0" smtClean="0"/>
              <a:t>.,</a:t>
            </a:r>
            <a:r>
              <a:rPr lang="en-US" sz="1800" dirty="0" smtClean="0"/>
              <a:t> </a:t>
            </a:r>
            <a:r>
              <a:rPr lang="en-US" sz="1800" dirty="0"/>
              <a:t>if the Base class contained </a:t>
            </a:r>
            <a:r>
              <a:rPr lang="en-US" sz="1800" dirty="0" smtClean="0"/>
              <a:t>constructor</a:t>
            </a:r>
            <a:r>
              <a:rPr lang="pl-PL" sz="1800" dirty="0" smtClean="0"/>
              <a:t>:</a:t>
            </a:r>
            <a:r>
              <a:rPr lang="en-US" sz="1800" dirty="0" smtClean="0"/>
              <a:t> 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Base(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800" dirty="0" smtClean="0"/>
              <a:t> then </a:t>
            </a:r>
            <a:r>
              <a:rPr lang="en-US" sz="1800" dirty="0"/>
              <a:t>the </a:t>
            </a:r>
            <a:r>
              <a:rPr lang="en-US" sz="1800" dirty="0" smtClean="0"/>
              <a:t>declaration</a:t>
            </a:r>
            <a:r>
              <a:rPr lang="pl-PL" sz="1800" dirty="0" smtClean="0"/>
              <a:t>:</a:t>
            </a:r>
            <a:r>
              <a:rPr lang="en-US" sz="1800" dirty="0" smtClean="0"/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::Base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800" dirty="0" smtClean="0"/>
              <a:t>corresponds </a:t>
            </a:r>
            <a:r>
              <a:rPr lang="en-US" sz="1800" dirty="0"/>
              <a:t>to the manual delegation of the constructor</a:t>
            </a:r>
            <a:r>
              <a:rPr lang="en-US" sz="1800" dirty="0" smtClean="0"/>
              <a:t>:</a:t>
            </a:r>
            <a:endParaRPr lang="pl-PL" sz="1800" dirty="0" smtClean="0"/>
          </a:p>
          <a:p>
            <a:pPr marL="0" indent="0">
              <a:buNone/>
            </a:pPr>
            <a:endParaRPr lang="pl-PL" sz="1050" dirty="0"/>
          </a:p>
          <a:p>
            <a:pPr marL="0" indent="0" algn="ctr">
              <a:buNone/>
            </a:pP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Derived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):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 {};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4286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aloc_string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person(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theName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theSurname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aloc_string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theName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)),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surname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aloc_string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theSurname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 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{}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~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5646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::~person()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 []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 []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aloc_string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strlen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+ 1];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strcpy_s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cp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strlen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 + 1,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cp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26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r>
              <a:rPr lang="pl-PL" dirty="0" smtClean="0"/>
              <a:t>: </a:t>
            </a:r>
            <a:r>
              <a:rPr lang="pl-PL" dirty="0" err="1" smtClean="0"/>
              <a:t>base</a:t>
            </a:r>
            <a:r>
              <a:rPr lang="pl-PL" dirty="0" smtClean="0"/>
              <a:t> and </a:t>
            </a:r>
            <a:r>
              <a:rPr lang="pl-PL" dirty="0" err="1" smtClean="0"/>
              <a:t>derived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pl-PL" sz="2800" dirty="0"/>
              <a:t>			</a:t>
            </a:r>
            <a:r>
              <a:rPr lang="pl-PL" sz="2800" dirty="0" smtClean="0"/>
              <a:t>  </a:t>
            </a:r>
            <a:r>
              <a:rPr lang="pl-PL" sz="2800" dirty="0" smtClean="0">
                <a:solidFill>
                  <a:srgbClr val="008080"/>
                </a:solidFill>
              </a:rPr>
              <a:t>person</a:t>
            </a: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buNone/>
              <a:defRPr/>
            </a:pPr>
            <a:r>
              <a:rPr lang="pl-PL" sz="2800" dirty="0" smtClean="0">
                <a:solidFill>
                  <a:srgbClr val="008080"/>
                </a:solidFill>
              </a:rPr>
              <a:t>		              </a:t>
            </a:r>
            <a:r>
              <a:rPr lang="pl-PL" sz="2800" dirty="0" err="1" smtClean="0">
                <a:solidFill>
                  <a:srgbClr val="008080"/>
                </a:solidFill>
              </a:rPr>
              <a:t>adult</a:t>
            </a:r>
            <a:endParaRPr lang="pl-PL" sz="2800" dirty="0" smtClean="0">
              <a:solidFill>
                <a:srgbClr val="008080"/>
              </a:solidFill>
            </a:endParaRPr>
          </a:p>
          <a:p>
            <a:pPr>
              <a:buNone/>
              <a:defRPr/>
            </a:pPr>
            <a:endParaRPr lang="pl-PL" sz="2000" dirty="0" smtClean="0">
              <a:solidFill>
                <a:srgbClr val="008000"/>
              </a:solidFill>
            </a:endParaRPr>
          </a:p>
          <a:p>
            <a:pPr>
              <a:buNone/>
              <a:defRPr/>
            </a:pPr>
            <a:endParaRPr lang="pl-PL" sz="2800" dirty="0">
              <a:solidFill>
                <a:srgbClr val="008000"/>
              </a:solidFill>
            </a:endParaRP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err="1" smtClean="0"/>
              <a:t>Recall</a:t>
            </a:r>
            <a:r>
              <a:rPr lang="pl-PL" dirty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on </a:t>
            </a:r>
            <a:r>
              <a:rPr lang="pl-PL" dirty="0" err="1" smtClean="0"/>
              <a:t>class</a:t>
            </a:r>
            <a:r>
              <a:rPr lang="pl-PL" dirty="0" smtClean="0"/>
              <a:t> </a:t>
            </a:r>
            <a:r>
              <a:rPr lang="pl-PL" dirty="0" err="1" smtClean="0"/>
              <a:t>diagrams</a:t>
            </a:r>
            <a:r>
              <a:rPr lang="pl-PL" dirty="0" smtClean="0"/>
              <a:t>: </a:t>
            </a:r>
          </a:p>
          <a:p>
            <a:pPr lvl="1">
              <a:defRPr/>
            </a:pPr>
            <a:r>
              <a:rPr lang="pl-PL" dirty="0" smtClean="0"/>
              <a:t>the </a:t>
            </a:r>
            <a:r>
              <a:rPr lang="pl-PL" dirty="0" err="1"/>
              <a:t>arrow</a:t>
            </a:r>
            <a:r>
              <a:rPr lang="pl-PL" dirty="0"/>
              <a:t> </a:t>
            </a:r>
            <a:r>
              <a:rPr lang="pl-PL" u="sng" dirty="0" err="1"/>
              <a:t>must</a:t>
            </a:r>
            <a:r>
              <a:rPr lang="pl-PL" u="sng" dirty="0"/>
              <a:t> </a:t>
            </a:r>
            <a:r>
              <a:rPr lang="pl-PL" u="sng" dirty="0" err="1"/>
              <a:t>ponit</a:t>
            </a:r>
            <a:r>
              <a:rPr lang="pl-PL" u="sng" dirty="0"/>
              <a:t> to the </a:t>
            </a:r>
            <a:r>
              <a:rPr lang="pl-PL" u="sng" dirty="0" err="1"/>
              <a:t>base</a:t>
            </a:r>
            <a:r>
              <a:rPr lang="pl-PL" u="sng" dirty="0"/>
              <a:t> </a:t>
            </a:r>
            <a:r>
              <a:rPr lang="pl-PL" u="sng" dirty="0" err="1"/>
              <a:t>class</a:t>
            </a:r>
            <a:endParaRPr lang="pl-PL" u="sng" dirty="0"/>
          </a:p>
          <a:p>
            <a:pPr lvl="1">
              <a:defRPr/>
            </a:pPr>
            <a:r>
              <a:rPr lang="pl-PL" dirty="0" err="1" smtClean="0"/>
              <a:t>base</a:t>
            </a:r>
            <a:r>
              <a:rPr lang="pl-PL" dirty="0" smtClean="0"/>
              <a:t> </a:t>
            </a:r>
            <a:r>
              <a:rPr lang="pl-PL" dirty="0" err="1"/>
              <a:t>class</a:t>
            </a:r>
            <a:r>
              <a:rPr lang="pl-PL" dirty="0"/>
              <a:t> </a:t>
            </a:r>
            <a:r>
              <a:rPr lang="pl-PL" u="sng" dirty="0" err="1"/>
              <a:t>should</a:t>
            </a:r>
            <a:r>
              <a:rPr lang="pl-PL" i="1" dirty="0"/>
              <a:t> </a:t>
            </a:r>
            <a:r>
              <a:rPr lang="pl-PL" dirty="0"/>
              <a:t>be </a:t>
            </a:r>
            <a:r>
              <a:rPr lang="pl-PL" dirty="0" err="1"/>
              <a:t>placed</a:t>
            </a:r>
            <a:r>
              <a:rPr lang="pl-PL" dirty="0"/>
              <a:t> </a:t>
            </a:r>
            <a:r>
              <a:rPr lang="pl-PL" dirty="0" err="1"/>
              <a:t>above</a:t>
            </a:r>
            <a:r>
              <a:rPr lang="pl-PL" dirty="0"/>
              <a:t> the </a:t>
            </a:r>
            <a:r>
              <a:rPr lang="pl-PL" dirty="0" err="1"/>
              <a:t>derived</a:t>
            </a:r>
            <a:endParaRPr lang="en-GB" i="1" dirty="0"/>
          </a:p>
          <a:p>
            <a:pPr>
              <a:buNone/>
              <a:defRPr/>
            </a:pPr>
            <a:r>
              <a:rPr lang="pl-PL" sz="2800" dirty="0"/>
              <a:t>	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2987824" y="1844824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84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Example</a:t>
            </a:r>
            <a:r>
              <a:rPr lang="pl-PL" dirty="0" smtClean="0"/>
              <a:t>: </a:t>
            </a:r>
            <a:r>
              <a:rPr lang="pl-PL" dirty="0" err="1" smtClean="0"/>
              <a:t>constructor</a:t>
            </a:r>
            <a:r>
              <a:rPr lang="pl-PL" dirty="0" smtClean="0"/>
              <a:t> of the </a:t>
            </a:r>
            <a:r>
              <a:rPr lang="pl-PL" dirty="0" err="1" smtClean="0"/>
              <a:t>deriveed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adult(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surname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nr_ID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: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nr_ID_card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aloc_string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nr_ID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~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print_nr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0493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::~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 []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print_nr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" </a:t>
            </a:r>
            <a:r>
              <a:rPr lang="pl-PL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ID_card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print_nr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9496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r>
              <a:rPr lang="pl-PL" dirty="0" smtClean="0"/>
              <a:t>: </a:t>
            </a: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derived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pl-PL" sz="2800" dirty="0"/>
              <a:t>			</a:t>
            </a:r>
            <a:r>
              <a:rPr lang="pl-PL" sz="2800" dirty="0" smtClean="0"/>
              <a:t>  </a:t>
            </a:r>
            <a:r>
              <a:rPr lang="pl-PL" sz="2800" dirty="0" smtClean="0">
                <a:solidFill>
                  <a:srgbClr val="008080"/>
                </a:solidFill>
              </a:rPr>
              <a:t>person</a:t>
            </a: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buNone/>
              <a:defRPr/>
            </a:pPr>
            <a:r>
              <a:rPr lang="pl-PL" sz="2800" dirty="0" smtClean="0">
                <a:solidFill>
                  <a:srgbClr val="008080"/>
                </a:solidFill>
              </a:rPr>
              <a:t>		</a:t>
            </a:r>
            <a:r>
              <a:rPr lang="pl-PL" sz="2800" dirty="0" err="1" smtClean="0">
                <a:solidFill>
                  <a:srgbClr val="008080"/>
                </a:solidFill>
              </a:rPr>
              <a:t>adult</a:t>
            </a:r>
            <a:r>
              <a:rPr lang="pl-PL" sz="2800" dirty="0" smtClean="0">
                <a:solidFill>
                  <a:srgbClr val="008080"/>
                </a:solidFill>
              </a:rPr>
              <a:t>                </a:t>
            </a:r>
            <a:r>
              <a:rPr lang="pl-PL" sz="2800" dirty="0" err="1" smtClean="0">
                <a:solidFill>
                  <a:srgbClr val="008080"/>
                </a:solidFill>
              </a:rPr>
              <a:t>child</a:t>
            </a:r>
            <a:endParaRPr lang="pl-PL" sz="2800" dirty="0" smtClean="0">
              <a:solidFill>
                <a:srgbClr val="008080"/>
              </a:solidFill>
            </a:endParaRPr>
          </a:p>
          <a:p>
            <a:pPr>
              <a:buNone/>
              <a:defRPr/>
            </a:pPr>
            <a:endParaRPr lang="pl-PL" sz="2000" dirty="0" smtClean="0">
              <a:solidFill>
                <a:srgbClr val="008000"/>
              </a:solidFill>
            </a:endParaRPr>
          </a:p>
          <a:p>
            <a:pPr>
              <a:buNone/>
              <a:defRPr/>
            </a:pPr>
            <a:endParaRPr lang="pl-PL" sz="2800" dirty="0">
              <a:solidFill>
                <a:srgbClr val="008000"/>
              </a:solidFill>
            </a:endParaRPr>
          </a:p>
          <a:p>
            <a:pPr>
              <a:defRPr/>
            </a:pPr>
            <a:endParaRPr lang="pl-PL" dirty="0" smtClean="0"/>
          </a:p>
          <a:p>
            <a:pPr>
              <a:buNone/>
              <a:defRPr/>
            </a:pPr>
            <a:r>
              <a:rPr lang="pl-PL" sz="2800" dirty="0"/>
              <a:t>	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1979712" y="1844822"/>
            <a:ext cx="792088" cy="12239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3131840" y="1844822"/>
            <a:ext cx="72008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4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child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mom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*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dad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child(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surname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mom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dad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: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mom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mom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dad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dad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{}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~child()  // default will do – why?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3154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child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pl-PL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mom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mom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pl-PL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dad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dad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532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Why to inherit?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surname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print_surname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8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644008" y="1412776"/>
            <a:ext cx="4053136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surname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ID_card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print_surname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print_ID_card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r>
              <a:rPr lang="pl-PL" dirty="0" smtClean="0"/>
              <a:t>: </a:t>
            </a:r>
            <a:r>
              <a:rPr lang="pl-PL" dirty="0" err="1" smtClean="0"/>
              <a:t>base</a:t>
            </a:r>
            <a:r>
              <a:rPr lang="pl-PL" dirty="0" smtClean="0"/>
              <a:t> and </a:t>
            </a:r>
            <a:r>
              <a:rPr lang="pl-PL" dirty="0" err="1" smtClean="0"/>
              <a:t>derived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pl-PL" sz="2800" dirty="0"/>
              <a:t>			</a:t>
            </a:r>
            <a:r>
              <a:rPr lang="pl-PL" sz="2800" dirty="0" smtClean="0"/>
              <a:t>  </a:t>
            </a:r>
            <a:r>
              <a:rPr lang="pl-PL" sz="2800" dirty="0" smtClean="0">
                <a:solidFill>
                  <a:srgbClr val="008080"/>
                </a:solidFill>
              </a:rPr>
              <a:t>person</a:t>
            </a: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buNone/>
              <a:defRPr/>
            </a:pPr>
            <a:r>
              <a:rPr lang="pl-PL" sz="2800" dirty="0" smtClean="0">
                <a:solidFill>
                  <a:srgbClr val="008080"/>
                </a:solidFill>
              </a:rPr>
              <a:t>		</a:t>
            </a:r>
            <a:r>
              <a:rPr lang="pl-PL" sz="2800" dirty="0" err="1" smtClean="0">
                <a:solidFill>
                  <a:srgbClr val="008080"/>
                </a:solidFill>
              </a:rPr>
              <a:t>adult</a:t>
            </a:r>
            <a:r>
              <a:rPr lang="pl-PL" sz="2800" dirty="0" smtClean="0">
                <a:solidFill>
                  <a:srgbClr val="008080"/>
                </a:solidFill>
              </a:rPr>
              <a:t>                </a:t>
            </a:r>
            <a:r>
              <a:rPr lang="pl-PL" sz="2800" dirty="0" err="1" smtClean="0">
                <a:solidFill>
                  <a:srgbClr val="008080"/>
                </a:solidFill>
              </a:rPr>
              <a:t>child</a:t>
            </a:r>
            <a:endParaRPr lang="pl-PL" sz="2800" dirty="0" smtClean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buNone/>
              <a:defRPr/>
            </a:pPr>
            <a:r>
              <a:rPr lang="pl-PL" sz="2800" dirty="0">
                <a:solidFill>
                  <a:srgbClr val="008080"/>
                </a:solidFill>
              </a:rPr>
              <a:t>		</a:t>
            </a:r>
            <a:r>
              <a:rPr lang="pl-PL" sz="2800" dirty="0" err="1" smtClean="0">
                <a:solidFill>
                  <a:srgbClr val="008080"/>
                </a:solidFill>
              </a:rPr>
              <a:t>deputy</a:t>
            </a:r>
            <a:r>
              <a:rPr lang="pl-PL" sz="2800" dirty="0" smtClean="0">
                <a:solidFill>
                  <a:srgbClr val="008080"/>
                </a:solidFill>
              </a:rPr>
              <a:t>  </a:t>
            </a:r>
            <a:r>
              <a:rPr lang="pl-PL" sz="2800" dirty="0" smtClean="0">
                <a:solidFill>
                  <a:srgbClr val="008000"/>
                </a:solidFill>
              </a:rPr>
              <a:t>(Sejm </a:t>
            </a:r>
            <a:r>
              <a:rPr lang="pl-PL" sz="2800" dirty="0" err="1" smtClean="0">
                <a:solidFill>
                  <a:srgbClr val="008000"/>
                </a:solidFill>
              </a:rPr>
              <a:t>deputy</a:t>
            </a:r>
            <a:r>
              <a:rPr lang="pl-PL" sz="2800" dirty="0" smtClean="0">
                <a:solidFill>
                  <a:srgbClr val="008000"/>
                </a:solidFill>
              </a:rPr>
              <a:t>; MP)</a:t>
            </a:r>
          </a:p>
          <a:p>
            <a:pPr>
              <a:buNone/>
              <a:defRPr/>
            </a:pPr>
            <a:endParaRPr lang="pl-PL" sz="2800" dirty="0">
              <a:solidFill>
                <a:srgbClr val="008000"/>
              </a:solidFill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1979712" y="3429000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1979712" y="1844822"/>
            <a:ext cx="792088" cy="12239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3131840" y="1844822"/>
            <a:ext cx="72008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53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deputy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nr_access_card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deputy(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surname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nr_ID_card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access_card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: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nr_access_card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aloc_string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access_card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person constructor cannot be called directly !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~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deputy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3867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~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deputy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 []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nr_access_card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deputy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"Access </a:t>
            </a:r>
            <a:r>
              <a:rPr lang="pl-PL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card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nr_access_card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2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Structures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sz="3500" dirty="0"/>
              <a:t>Structures in C++ are classes too</a:t>
            </a:r>
          </a:p>
          <a:p>
            <a:pPr>
              <a:lnSpc>
                <a:spcPct val="90000"/>
              </a:lnSpc>
              <a:defRPr/>
            </a:pPr>
            <a:endParaRPr lang="en-GB" sz="2800" dirty="0"/>
          </a:p>
          <a:p>
            <a:pPr marL="400050" lvl="1" indent="0">
              <a:buNone/>
            </a:pPr>
            <a:r>
              <a:rPr lang="pl-PL" sz="20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400050" lvl="1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2000" dirty="0" err="1">
                <a:solidFill>
                  <a:srgbClr val="008000"/>
                </a:solidFill>
                <a:latin typeface="Consolas" panose="020B0609020204030204" pitchFamily="49" charset="0"/>
              </a:rPr>
              <a:t>contents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...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2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pl-PL" sz="2800" dirty="0" err="1"/>
              <a:t>is</a:t>
            </a:r>
            <a:r>
              <a:rPr lang="pl-PL" sz="2800" dirty="0"/>
              <a:t> </a:t>
            </a:r>
            <a:r>
              <a:rPr lang="pl-PL" sz="2800" dirty="0" err="1"/>
              <a:t>equivalent</a:t>
            </a:r>
            <a:r>
              <a:rPr lang="pl-PL" sz="2800" dirty="0"/>
              <a:t> to</a:t>
            </a:r>
          </a:p>
          <a:p>
            <a:pPr marL="0" indent="0">
              <a:buNone/>
            </a:pPr>
            <a:endParaRPr lang="pl-PL" sz="2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20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pl-PL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2000" dirty="0" err="1">
                <a:solidFill>
                  <a:srgbClr val="008000"/>
                </a:solidFill>
                <a:latin typeface="Consolas" panose="020B0609020204030204" pitchFamily="49" charset="0"/>
              </a:rPr>
              <a:t>contents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...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GB" sz="2000" dirty="0" smtClean="0"/>
              <a:t> 		</a:t>
            </a:r>
            <a:r>
              <a:rPr lang="en-GB" sz="2400" dirty="0" smtClean="0"/>
              <a:t> 		</a:t>
            </a:r>
            <a:endParaRPr lang="pl-PL" sz="2400" dirty="0" smtClean="0"/>
          </a:p>
          <a:p>
            <a:pPr lvl="1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6495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Union</a:t>
            </a:r>
            <a:r>
              <a:rPr lang="en-GB" dirty="0" smtClean="0"/>
              <a:t>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In C++ a 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union</a:t>
            </a:r>
            <a:r>
              <a:rPr lang="en-GB" dirty="0"/>
              <a:t> is a class, but:</a:t>
            </a:r>
          </a:p>
          <a:p>
            <a:pPr lvl="1">
              <a:defRPr/>
            </a:pP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/>
              <a:t>cannot</a:t>
            </a:r>
            <a:r>
              <a:rPr lang="pl-PL" dirty="0"/>
              <a:t> </a:t>
            </a:r>
            <a:r>
              <a:rPr lang="pl-PL" dirty="0" err="1"/>
              <a:t>inherit</a:t>
            </a:r>
            <a:r>
              <a:rPr lang="pl-PL" dirty="0"/>
              <a:t> from a </a:t>
            </a:r>
            <a:r>
              <a:rPr lang="pl-PL" dirty="0" err="1" smtClean="0"/>
              <a:t>class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union</a:t>
            </a:r>
            <a:endParaRPr lang="pl-PL" dirty="0" smtClean="0"/>
          </a:p>
          <a:p>
            <a:pPr lvl="1">
              <a:defRPr/>
            </a:pPr>
            <a:r>
              <a:rPr lang="pl-PL" dirty="0" err="1"/>
              <a:t>i</a:t>
            </a:r>
            <a:r>
              <a:rPr lang="pl-PL" dirty="0" err="1" smtClean="0"/>
              <a:t>t</a:t>
            </a:r>
            <a:r>
              <a:rPr lang="pl-PL" dirty="0" smtClean="0"/>
              <a:t> </a:t>
            </a:r>
            <a:r>
              <a:rPr lang="pl-PL" dirty="0" err="1" smtClean="0"/>
              <a:t>cannot</a:t>
            </a:r>
            <a:r>
              <a:rPr lang="pl-PL" dirty="0" smtClean="0"/>
              <a:t> be </a:t>
            </a:r>
            <a:r>
              <a:rPr lang="pl-PL" dirty="0" err="1" smtClean="0"/>
              <a:t>inherited</a:t>
            </a:r>
            <a:endParaRPr lang="pl-PL" dirty="0" smtClean="0"/>
          </a:p>
          <a:p>
            <a:pPr lvl="1">
              <a:defRPr/>
            </a:pPr>
            <a:r>
              <a:rPr lang="pl-PL" dirty="0" err="1"/>
              <a:t>s</a:t>
            </a:r>
            <a:r>
              <a:rPr lang="pl-PL" dirty="0" err="1" smtClean="0"/>
              <a:t>ince</a:t>
            </a:r>
            <a:r>
              <a:rPr lang="pl-PL" dirty="0" smtClean="0"/>
              <a:t> C++11 standard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contain</a:t>
            </a:r>
            <a:r>
              <a:rPr lang="pl-PL" dirty="0" smtClean="0"/>
              <a:t> </a:t>
            </a:r>
            <a:r>
              <a:rPr lang="pl-PL" dirty="0" err="1" smtClean="0"/>
              <a:t>objects</a:t>
            </a:r>
            <a:r>
              <a:rPr lang="pl-PL" dirty="0" smtClean="0"/>
              <a:t>, in </a:t>
            </a:r>
            <a:r>
              <a:rPr lang="pl-PL" dirty="0" err="1" smtClean="0"/>
              <a:t>such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r>
              <a:rPr lang="pl-PL" dirty="0" smtClean="0"/>
              <a:t> a </a:t>
            </a:r>
            <a:r>
              <a:rPr lang="pl-PL" dirty="0" err="1" smtClean="0"/>
              <a:t>proper</a:t>
            </a:r>
            <a:r>
              <a:rPr lang="pl-PL" dirty="0" smtClean="0"/>
              <a:t> </a:t>
            </a:r>
            <a:r>
              <a:rPr lang="pl-PL" dirty="0" err="1" smtClean="0"/>
              <a:t>initialization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required</a:t>
            </a:r>
            <a:endParaRPr lang="pl-PL" dirty="0" smtClean="0"/>
          </a:p>
          <a:p>
            <a:pPr lvl="1">
              <a:defRPr/>
            </a:pPr>
            <a:r>
              <a:rPr lang="pl-PL" dirty="0" smtClean="0"/>
              <a:t>i</a:t>
            </a:r>
            <a:r>
              <a:rPr lang="en-GB" dirty="0" smtClean="0"/>
              <a:t>t cannot contain </a:t>
            </a:r>
            <a:r>
              <a:rPr lang="pl-PL" dirty="0" smtClean="0"/>
              <a:t>r</a:t>
            </a:r>
            <a:r>
              <a:rPr lang="en-US" dirty="0" err="1" smtClean="0"/>
              <a:t>eferences</a:t>
            </a:r>
            <a:r>
              <a:rPr lang="en-US" dirty="0" smtClean="0"/>
              <a:t> </a:t>
            </a:r>
            <a:r>
              <a:rPr lang="en-US" dirty="0"/>
              <a:t>or virtual </a:t>
            </a:r>
            <a:r>
              <a:rPr lang="en-US" dirty="0" smtClean="0"/>
              <a:t>methods</a:t>
            </a:r>
            <a:endParaRPr lang="pl-PL" i="1" dirty="0"/>
          </a:p>
          <a:p>
            <a:pPr lvl="1">
              <a:defRPr/>
            </a:pPr>
            <a:endParaRPr lang="en-GB" dirty="0"/>
          </a:p>
          <a:p>
            <a:pPr marL="400050" lvl="1" indent="0">
              <a:buNone/>
            </a:pPr>
            <a:r>
              <a:rPr lang="en-GB" sz="2400" dirty="0" smtClean="0"/>
              <a:t> 		</a:t>
            </a:r>
            <a:endParaRPr lang="pl-PL" sz="2400" dirty="0" smtClean="0"/>
          </a:p>
          <a:p>
            <a:pPr lvl="1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1175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r>
              <a:rPr lang="pl-PL" dirty="0" smtClean="0"/>
              <a:t>: </a:t>
            </a:r>
            <a:r>
              <a:rPr lang="pl-PL" dirty="0" err="1" smtClean="0"/>
              <a:t>base</a:t>
            </a:r>
            <a:r>
              <a:rPr lang="pl-PL" dirty="0" smtClean="0"/>
              <a:t> and </a:t>
            </a:r>
            <a:r>
              <a:rPr lang="pl-PL" dirty="0" err="1" smtClean="0"/>
              <a:t>derived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pl-PL" sz="2800" dirty="0"/>
              <a:t>		</a:t>
            </a:r>
            <a:r>
              <a:rPr lang="pl-PL" sz="2800" dirty="0" smtClean="0"/>
              <a:t>      </a:t>
            </a:r>
            <a:r>
              <a:rPr lang="pl-PL" sz="2800" dirty="0" smtClean="0">
                <a:solidFill>
                  <a:srgbClr val="008080"/>
                </a:solidFill>
              </a:rPr>
              <a:t>point</a:t>
            </a: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buNone/>
              <a:defRPr/>
            </a:pPr>
            <a:r>
              <a:rPr lang="pl-PL" sz="2800" dirty="0" smtClean="0">
                <a:solidFill>
                  <a:srgbClr val="008080"/>
                </a:solidFill>
              </a:rPr>
              <a:t>	 </a:t>
            </a:r>
            <a:r>
              <a:rPr lang="pl-PL" sz="2800" dirty="0" err="1" smtClean="0">
                <a:solidFill>
                  <a:srgbClr val="008080"/>
                </a:solidFill>
              </a:rPr>
              <a:t>circle</a:t>
            </a:r>
            <a:r>
              <a:rPr lang="pl-PL" sz="2800" dirty="0" smtClean="0">
                <a:solidFill>
                  <a:srgbClr val="008080"/>
                </a:solidFill>
              </a:rPr>
              <a:t>          segment</a:t>
            </a: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buNone/>
              <a:defRPr/>
            </a:pPr>
            <a:r>
              <a:rPr lang="pl-PL" sz="2800" dirty="0" smtClean="0">
                <a:solidFill>
                  <a:srgbClr val="008080"/>
                </a:solidFill>
              </a:rPr>
              <a:t>                        </a:t>
            </a:r>
            <a:r>
              <a:rPr lang="pl-PL" sz="2800" dirty="0" err="1" smtClean="0">
                <a:solidFill>
                  <a:srgbClr val="008080"/>
                </a:solidFill>
              </a:rPr>
              <a:t>rectangle</a:t>
            </a:r>
            <a:endParaRPr lang="pl-PL" sz="2800" dirty="0" smtClean="0">
              <a:solidFill>
                <a:srgbClr val="008080"/>
              </a:solidFill>
            </a:endParaRPr>
          </a:p>
          <a:p>
            <a:pPr>
              <a:buNone/>
              <a:defRPr/>
            </a:pPr>
            <a:endParaRPr lang="pl-PL" sz="2800" dirty="0" smtClean="0">
              <a:solidFill>
                <a:srgbClr val="008000"/>
              </a:solidFill>
            </a:endParaRPr>
          </a:p>
          <a:p>
            <a:pPr>
              <a:defRPr/>
            </a:pPr>
            <a:r>
              <a:rPr lang="pl-PL" sz="2800" dirty="0" err="1" smtClean="0"/>
              <a:t>Define</a:t>
            </a:r>
            <a:r>
              <a:rPr lang="en-GB" sz="2800" dirty="0" smtClean="0"/>
              <a:t> </a:t>
            </a:r>
            <a:r>
              <a:rPr lang="en-GB" sz="2800" dirty="0"/>
              <a:t>classes, constructors, move(), +=</a:t>
            </a:r>
            <a:endParaRPr lang="pl-PL" sz="2800" dirty="0">
              <a:solidFill>
                <a:srgbClr val="008000"/>
              </a:solidFill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3101876" y="3429086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1398476" y="1844822"/>
            <a:ext cx="792088" cy="12239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2411760" y="1844822"/>
            <a:ext cx="72008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0" y="1412776"/>
            <a:ext cx="434634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  <a:defRPr/>
            </a:pPr>
            <a:r>
              <a:rPr lang="pl-PL" sz="2400" dirty="0" err="1"/>
              <a:t>Declare</a:t>
            </a:r>
            <a:r>
              <a:rPr lang="pl-PL" sz="2400" dirty="0"/>
              <a:t> </a:t>
            </a:r>
            <a:r>
              <a:rPr lang="pl-PL" sz="2400" dirty="0" err="1" smtClean="0"/>
              <a:t>members</a:t>
            </a:r>
            <a:r>
              <a:rPr lang="en-GB" sz="2400" dirty="0" smtClean="0"/>
              <a:t>:</a:t>
            </a:r>
            <a:endParaRPr lang="en-GB" sz="2400" dirty="0"/>
          </a:p>
          <a:p>
            <a:pPr>
              <a:lnSpc>
                <a:spcPct val="90000"/>
              </a:lnSpc>
              <a:defRPr/>
            </a:pPr>
            <a:endParaRPr lang="en-GB" sz="2400" dirty="0"/>
          </a:p>
          <a:p>
            <a:pPr>
              <a:lnSpc>
                <a:spcPct val="90000"/>
              </a:lnSpc>
              <a:defRPr/>
            </a:pPr>
            <a:r>
              <a:rPr lang="pl-PL" sz="2000" dirty="0">
                <a:solidFill>
                  <a:srgbClr val="008080"/>
                </a:solidFill>
                <a:latin typeface="Consolas" panose="020B0609020204030204" pitchFamily="49" charset="0"/>
              </a:rPr>
              <a:t>point</a:t>
            </a:r>
            <a:endParaRPr lang="en-GB" sz="2000" dirty="0">
              <a:solidFill>
                <a:srgbClr val="008080"/>
              </a:solidFill>
              <a:latin typeface="Consolas" panose="020B0609020204030204" pitchFamily="49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pl-PL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GB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GB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latin typeface="Consolas" panose="020B0609020204030204" pitchFamily="49" charset="0"/>
              </a:rPr>
              <a:t>c</a:t>
            </a:r>
            <a:r>
              <a:rPr lang="en-GB" sz="1800" dirty="0" err="1">
                <a:latin typeface="Consolas" panose="020B0609020204030204" pitchFamily="49" charset="0"/>
              </a:rPr>
              <a:t>olor</a:t>
            </a:r>
            <a:r>
              <a:rPr lang="en-GB" sz="1800" dirty="0">
                <a:latin typeface="Consolas" panose="020B0609020204030204" pitchFamily="49" charset="0"/>
              </a:rPr>
              <a:t>; </a:t>
            </a:r>
            <a:r>
              <a:rPr lang="en-GB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xy</a:t>
            </a:r>
            <a:r>
              <a:rPr lang="en-GB" sz="1800" dirty="0"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latin typeface="Consolas" panose="020B0609020204030204" pitchFamily="49" charset="0"/>
              </a:rPr>
              <a:t>location</a:t>
            </a:r>
            <a:r>
              <a:rPr lang="pl-PL" sz="1800" dirty="0" smtClean="0">
                <a:latin typeface="Consolas" panose="020B0609020204030204" pitchFamily="49" charset="0"/>
              </a:rPr>
              <a:t>;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GB" sz="1800" dirty="0" smtClean="0">
                <a:latin typeface="Consolas" panose="020B0609020204030204" pitchFamily="49" charset="0"/>
              </a:rPr>
              <a:t> </a:t>
            </a:r>
            <a:endParaRPr lang="en-GB" sz="18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pl-PL" sz="2000" dirty="0" err="1">
                <a:solidFill>
                  <a:srgbClr val="008080"/>
                </a:solidFill>
                <a:latin typeface="Consolas" panose="020B0609020204030204" pitchFamily="49" charset="0"/>
              </a:rPr>
              <a:t>circle</a:t>
            </a:r>
            <a:r>
              <a:rPr lang="en-GB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:public </a:t>
            </a:r>
            <a:r>
              <a:rPr lang="en-US" sz="2000" dirty="0">
                <a:solidFill>
                  <a:srgbClr val="008080"/>
                </a:solidFill>
                <a:latin typeface="Consolas" panose="020B0609020204030204" pitchFamily="49" charset="0"/>
              </a:rPr>
              <a:t>p</a:t>
            </a:r>
            <a:r>
              <a:rPr lang="pl-PL" sz="2000" dirty="0" err="1">
                <a:solidFill>
                  <a:srgbClr val="008080"/>
                </a:solidFill>
                <a:latin typeface="Consolas" panose="020B0609020204030204" pitchFamily="49" charset="0"/>
              </a:rPr>
              <a:t>oint</a:t>
            </a:r>
            <a:r>
              <a:rPr lang="en-US" sz="2000" dirty="0">
                <a:solidFill>
                  <a:srgbClr val="008080"/>
                </a:solidFill>
                <a:latin typeface="Consolas" panose="020B0609020204030204" pitchFamily="49" charset="0"/>
              </a:rPr>
              <a:t> </a:t>
            </a:r>
            <a:endParaRPr lang="en-GB" sz="2000" dirty="0">
              <a:solidFill>
                <a:srgbClr val="008080"/>
              </a:solidFill>
              <a:latin typeface="Consolas" panose="020B0609020204030204" pitchFamily="49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pl-PL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latin typeface="Consolas" panose="020B0609020204030204" pitchFamily="49" charset="0"/>
              </a:rPr>
              <a:t>rad;</a:t>
            </a:r>
            <a:endParaRPr lang="en-US" sz="18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pl-PL" sz="20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segment</a:t>
            </a:r>
            <a:r>
              <a:rPr lang="en-GB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:public </a:t>
            </a:r>
            <a:r>
              <a:rPr lang="pl-PL" sz="20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point</a:t>
            </a:r>
            <a:endParaRPr lang="en-GB" sz="2000" dirty="0">
              <a:solidFill>
                <a:srgbClr val="008080"/>
              </a:solidFill>
              <a:latin typeface="Consolas" panose="020B0609020204030204" pitchFamily="49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xy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pl-PL" sz="1800" dirty="0" err="1">
                <a:latin typeface="Consolas" panose="020B0609020204030204" pitchFamily="49" charset="0"/>
              </a:rPr>
              <a:t>size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90000"/>
              </a:lnSpc>
              <a:defRPr/>
            </a:pPr>
            <a:r>
              <a:rPr lang="pl-PL" sz="2000" dirty="0" err="1" smtClean="0">
                <a:solidFill>
                  <a:srgbClr val="008080"/>
                </a:solidFill>
                <a:latin typeface="Consolas" panose="020B0609020204030204" pitchFamily="49" charset="0"/>
              </a:rPr>
              <a:t>rectangle</a:t>
            </a:r>
            <a:r>
              <a:rPr lang="pl-PL" sz="20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:public </a:t>
            </a:r>
            <a:r>
              <a:rPr lang="pl-PL" sz="20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segment</a:t>
            </a:r>
            <a:endParaRPr lang="en-GB" sz="2000" dirty="0">
              <a:solidFill>
                <a:srgbClr val="00808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xy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x, y;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xy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s-E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s-E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) : x(</a:t>
            </a:r>
            <a:r>
              <a:rPr lang="es-E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), y(</a:t>
            </a:r>
            <a:r>
              <a:rPr lang="es-ES" sz="1600" dirty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color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xy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location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point(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xy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loc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:color(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), location(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loc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move(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dx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location.x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location.y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operator+=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rad;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circle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color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xy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loc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rad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: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color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loc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), rad(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rad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operator+=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rad = (rad*(100 + </a:t>
            </a:r>
            <a:r>
              <a:rPr lang="nn-NO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)) / 100;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2753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segment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xy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size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segment(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color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xy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loc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p2_x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p2_y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: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color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loc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size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p2_x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p2_y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segment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operator+=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size.x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size.x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*(100 +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 / 100;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size.y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size.y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*(100 +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 / 100;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Why to inherit?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surname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print_surname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8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644008" y="1412776"/>
            <a:ext cx="4053136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*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ID_card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print_ID_card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rectangle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segment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rectangle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color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xy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loc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p2_x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p2_y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: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segment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color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loc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p2_x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p2_y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rectangle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operator+=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segment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operator+=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0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r>
              <a:rPr lang="pl-PL" dirty="0" smtClean="0"/>
              <a:t> </a:t>
            </a:r>
            <a:r>
              <a:rPr lang="pl-PL" dirty="0" err="1" smtClean="0"/>
              <a:t>cont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pl-PL" sz="2800" dirty="0"/>
              <a:t>		</a:t>
            </a:r>
            <a:r>
              <a:rPr lang="pl-PL" sz="2800" dirty="0">
                <a:solidFill>
                  <a:srgbClr val="008080"/>
                </a:solidFill>
              </a:rPr>
              <a:t>        </a:t>
            </a:r>
            <a:r>
              <a:rPr lang="pl-PL" sz="2800" dirty="0" smtClean="0">
                <a:solidFill>
                  <a:srgbClr val="008080"/>
                </a:solidFill>
              </a:rPr>
              <a:t> </a:t>
            </a:r>
            <a:r>
              <a:rPr lang="pl-PL" sz="2800" u="sng" dirty="0" err="1" smtClean="0">
                <a:solidFill>
                  <a:srgbClr val="008080"/>
                </a:solidFill>
              </a:rPr>
              <a:t>xy</a:t>
            </a:r>
            <a:endParaRPr lang="pl-PL" sz="2800" u="sng" dirty="0">
              <a:solidFill>
                <a:srgbClr val="008080"/>
              </a:solidFill>
            </a:endParaRPr>
          </a:p>
          <a:p>
            <a:pPr>
              <a:buNone/>
              <a:defRPr/>
            </a:pPr>
            <a:endParaRPr lang="pl-PL" sz="2800" dirty="0"/>
          </a:p>
          <a:p>
            <a:pPr>
              <a:buNone/>
              <a:defRPr/>
            </a:pPr>
            <a:endParaRPr lang="pl-PL" sz="2800" dirty="0" smtClean="0"/>
          </a:p>
          <a:p>
            <a:pPr>
              <a:buNone/>
              <a:defRPr/>
            </a:pPr>
            <a:r>
              <a:rPr lang="pl-PL" sz="2800" dirty="0"/>
              <a:t>		</a:t>
            </a:r>
            <a:r>
              <a:rPr lang="pl-PL" sz="2800" dirty="0" smtClean="0"/>
              <a:t>      </a:t>
            </a:r>
            <a:r>
              <a:rPr lang="pl-PL" sz="2800" dirty="0" smtClean="0">
                <a:solidFill>
                  <a:srgbClr val="008080"/>
                </a:solidFill>
              </a:rPr>
              <a:t>point</a:t>
            </a: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buNone/>
              <a:defRPr/>
            </a:pPr>
            <a:r>
              <a:rPr lang="pl-PL" sz="2800" dirty="0" smtClean="0">
                <a:solidFill>
                  <a:srgbClr val="008080"/>
                </a:solidFill>
              </a:rPr>
              <a:t>	 </a:t>
            </a:r>
            <a:r>
              <a:rPr lang="pl-PL" sz="2800" dirty="0" err="1" smtClean="0">
                <a:solidFill>
                  <a:srgbClr val="008080"/>
                </a:solidFill>
              </a:rPr>
              <a:t>circle</a:t>
            </a:r>
            <a:r>
              <a:rPr lang="pl-PL" sz="2800" dirty="0" smtClean="0">
                <a:solidFill>
                  <a:srgbClr val="008080"/>
                </a:solidFill>
              </a:rPr>
              <a:t>          segment</a:t>
            </a: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defRPr/>
            </a:pPr>
            <a:endParaRPr lang="pl-PL" sz="2800" dirty="0">
              <a:solidFill>
                <a:srgbClr val="008080"/>
              </a:solidFill>
            </a:endParaRPr>
          </a:p>
          <a:p>
            <a:pPr>
              <a:buNone/>
              <a:defRPr/>
            </a:pPr>
            <a:r>
              <a:rPr lang="pl-PL" sz="2800" dirty="0" smtClean="0">
                <a:solidFill>
                  <a:srgbClr val="008080"/>
                </a:solidFill>
              </a:rPr>
              <a:t>                        </a:t>
            </a:r>
            <a:r>
              <a:rPr lang="pl-PL" sz="2800" dirty="0" err="1" smtClean="0">
                <a:solidFill>
                  <a:srgbClr val="008080"/>
                </a:solidFill>
              </a:rPr>
              <a:t>rectangle</a:t>
            </a:r>
            <a:endParaRPr lang="pl-PL" sz="2800" dirty="0" smtClean="0">
              <a:solidFill>
                <a:srgbClr val="008080"/>
              </a:solidFill>
            </a:endParaRPr>
          </a:p>
          <a:p>
            <a:pPr>
              <a:buNone/>
              <a:defRPr/>
            </a:pPr>
            <a:endParaRPr lang="pl-PL" sz="2800" dirty="0" smtClean="0">
              <a:solidFill>
                <a:srgbClr val="008000"/>
              </a:solidFill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3131840" y="4941168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1428440" y="3356904"/>
            <a:ext cx="792088" cy="12239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2441724" y="3356904"/>
            <a:ext cx="72008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0" y="1412776"/>
            <a:ext cx="434634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  <a:defRPr/>
            </a:pPr>
            <a:r>
              <a:rPr lang="en-US" sz="2400" dirty="0"/>
              <a:t>How does the hierarchy change?</a:t>
            </a:r>
          </a:p>
          <a:p>
            <a:pPr>
              <a:lnSpc>
                <a:spcPct val="90000"/>
              </a:lnSpc>
              <a:defRPr/>
            </a:pPr>
            <a:endParaRPr lang="en-GB" sz="2400" dirty="0"/>
          </a:p>
          <a:p>
            <a:pPr>
              <a:lnSpc>
                <a:spcPct val="90000"/>
              </a:lnSpc>
              <a:defRPr/>
            </a:pPr>
            <a:r>
              <a:rPr lang="pl-PL" sz="2000" u="sng" dirty="0" err="1" smtClean="0">
                <a:solidFill>
                  <a:srgbClr val="008080"/>
                </a:solidFill>
                <a:latin typeface="Consolas" panose="020B0609020204030204" pitchFamily="49" charset="0"/>
              </a:rPr>
              <a:t>xy</a:t>
            </a:r>
            <a:endParaRPr lang="en-GB" sz="2000" u="sng" dirty="0">
              <a:solidFill>
                <a:srgbClr val="008080"/>
              </a:solidFill>
              <a:latin typeface="Consolas" panose="020B0609020204030204" pitchFamily="49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GB" sz="1800" u="sng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GB" sz="1800" u="sng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GB" sz="1800" u="sng" dirty="0" smtClean="0">
                <a:solidFill>
                  <a:srgbClr val="008080"/>
                </a:solidFill>
                <a:latin typeface="Consolas" panose="020B0609020204030204" pitchFamily="49" charset="0"/>
              </a:rPr>
              <a:t>x</a:t>
            </a:r>
            <a:r>
              <a:rPr lang="pl-PL" sz="1800" u="sng" dirty="0" smtClean="0">
                <a:latin typeface="Consolas" panose="020B0609020204030204" pitchFamily="49" charset="0"/>
              </a:rPr>
              <a:t>, </a:t>
            </a:r>
            <a:r>
              <a:rPr lang="en-GB" sz="1800" u="sng" dirty="0" smtClean="0">
                <a:solidFill>
                  <a:srgbClr val="008080"/>
                </a:solidFill>
                <a:latin typeface="Consolas" panose="020B0609020204030204" pitchFamily="49" charset="0"/>
              </a:rPr>
              <a:t>y</a:t>
            </a:r>
            <a:r>
              <a:rPr lang="pl-PL" sz="1800" u="sng" dirty="0" smtClean="0">
                <a:latin typeface="Consolas" panose="020B0609020204030204" pitchFamily="49" charset="0"/>
              </a:rPr>
              <a:t>;</a:t>
            </a:r>
            <a:r>
              <a:rPr lang="en-US" sz="1800" u="sng" dirty="0" smtClean="0">
                <a:latin typeface="Consolas" panose="020B0609020204030204" pitchFamily="49" charset="0"/>
              </a:rPr>
              <a:t> </a:t>
            </a:r>
            <a:r>
              <a:rPr lang="en-GB" sz="1800" u="sng" dirty="0" smtClean="0">
                <a:latin typeface="Consolas" panose="020B0609020204030204" pitchFamily="49" charset="0"/>
              </a:rPr>
              <a:t> </a:t>
            </a:r>
            <a:endParaRPr lang="en-GB" sz="1800" u="sng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pl-PL" sz="20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point </a:t>
            </a:r>
            <a:r>
              <a:rPr lang="en-US" sz="2000" u="sng" dirty="0">
                <a:latin typeface="Consolas" panose="020B0609020204030204" pitchFamily="49" charset="0"/>
              </a:rPr>
              <a:t>:public </a:t>
            </a:r>
            <a:r>
              <a:rPr lang="pl-PL" sz="2000" u="sng" dirty="0" err="1" smtClean="0">
                <a:solidFill>
                  <a:srgbClr val="008080"/>
                </a:solidFill>
                <a:latin typeface="Consolas" panose="020B0609020204030204" pitchFamily="49" charset="0"/>
              </a:rPr>
              <a:t>xy</a:t>
            </a:r>
            <a:r>
              <a:rPr lang="en-US" sz="2000" u="sng" dirty="0" smtClean="0">
                <a:solidFill>
                  <a:srgbClr val="008080"/>
                </a:solidFill>
                <a:latin typeface="Consolas" panose="020B0609020204030204" pitchFamily="49" charset="0"/>
              </a:rPr>
              <a:t> </a:t>
            </a:r>
            <a:endParaRPr lang="en-GB" sz="2000" u="sng" dirty="0">
              <a:solidFill>
                <a:srgbClr val="008080"/>
              </a:solidFill>
              <a:latin typeface="Consolas" panose="020B0609020204030204" pitchFamily="49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GB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GB" sz="18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latin typeface="Consolas" panose="020B0609020204030204" pitchFamily="49" charset="0"/>
              </a:rPr>
              <a:t>c</a:t>
            </a:r>
            <a:r>
              <a:rPr lang="en-GB" sz="1800" dirty="0" err="1">
                <a:latin typeface="Consolas" panose="020B0609020204030204" pitchFamily="49" charset="0"/>
              </a:rPr>
              <a:t>olor</a:t>
            </a:r>
            <a:r>
              <a:rPr lang="en-GB" sz="1800" dirty="0">
                <a:latin typeface="Consolas" panose="020B0609020204030204" pitchFamily="49" charset="0"/>
              </a:rPr>
              <a:t>; </a:t>
            </a:r>
          </a:p>
          <a:p>
            <a:pPr>
              <a:lnSpc>
                <a:spcPct val="90000"/>
              </a:lnSpc>
              <a:defRPr/>
            </a:pPr>
            <a:r>
              <a:rPr lang="pl-PL" sz="2000" dirty="0" err="1" smtClean="0">
                <a:solidFill>
                  <a:srgbClr val="008080"/>
                </a:solidFill>
                <a:latin typeface="Consolas" panose="020B0609020204030204" pitchFamily="49" charset="0"/>
              </a:rPr>
              <a:t>circle</a:t>
            </a:r>
            <a:r>
              <a:rPr lang="en-GB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:public </a:t>
            </a:r>
            <a:r>
              <a:rPr lang="en-US" sz="2000" dirty="0">
                <a:solidFill>
                  <a:srgbClr val="008080"/>
                </a:solidFill>
                <a:latin typeface="Consolas" panose="020B0609020204030204" pitchFamily="49" charset="0"/>
              </a:rPr>
              <a:t>p</a:t>
            </a:r>
            <a:r>
              <a:rPr lang="pl-PL" sz="2000" dirty="0" err="1">
                <a:solidFill>
                  <a:srgbClr val="008080"/>
                </a:solidFill>
                <a:latin typeface="Consolas" panose="020B0609020204030204" pitchFamily="49" charset="0"/>
              </a:rPr>
              <a:t>oint</a:t>
            </a:r>
            <a:r>
              <a:rPr lang="en-US" sz="2000" dirty="0">
                <a:solidFill>
                  <a:srgbClr val="008080"/>
                </a:solidFill>
                <a:latin typeface="Consolas" panose="020B0609020204030204" pitchFamily="49" charset="0"/>
              </a:rPr>
              <a:t> </a:t>
            </a:r>
            <a:endParaRPr lang="en-GB" sz="2000" dirty="0">
              <a:solidFill>
                <a:srgbClr val="008080"/>
              </a:solidFill>
              <a:latin typeface="Consolas" panose="020B0609020204030204" pitchFamily="49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pl-PL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latin typeface="Consolas" panose="020B0609020204030204" pitchFamily="49" charset="0"/>
              </a:rPr>
              <a:t>rad;</a:t>
            </a:r>
            <a:endParaRPr lang="en-US" sz="18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pl-PL" sz="20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segment</a:t>
            </a:r>
            <a:r>
              <a:rPr lang="en-GB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:public </a:t>
            </a:r>
            <a:r>
              <a:rPr lang="pl-PL" sz="20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point</a:t>
            </a:r>
            <a:endParaRPr lang="en-GB" sz="2000" dirty="0">
              <a:solidFill>
                <a:srgbClr val="008080"/>
              </a:solidFill>
              <a:latin typeface="Consolas" panose="020B0609020204030204" pitchFamily="49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>
                <a:solidFill>
                  <a:srgbClr val="008080"/>
                </a:solidFill>
                <a:latin typeface="Consolas" panose="020B0609020204030204" pitchFamily="49" charset="0"/>
              </a:rPr>
              <a:t>xy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pl-PL" sz="1800" dirty="0" err="1">
                <a:latin typeface="Consolas" panose="020B0609020204030204" pitchFamily="49" charset="0"/>
              </a:rPr>
              <a:t>size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90000"/>
              </a:lnSpc>
              <a:defRPr/>
            </a:pPr>
            <a:r>
              <a:rPr lang="pl-PL" sz="2000" dirty="0" err="1">
                <a:solidFill>
                  <a:srgbClr val="008080"/>
                </a:solidFill>
                <a:latin typeface="Consolas" panose="020B0609020204030204" pitchFamily="49" charset="0"/>
              </a:rPr>
              <a:t>rectangle</a:t>
            </a:r>
            <a:r>
              <a:rPr lang="en-US" sz="2000" dirty="0" smtClean="0">
                <a:latin typeface="Consolas" panose="020B0609020204030204" pitchFamily="49" charset="0"/>
              </a:rPr>
              <a:t>:public </a:t>
            </a:r>
            <a:r>
              <a:rPr lang="pl-PL" sz="2000" dirty="0" err="1">
                <a:solidFill>
                  <a:srgbClr val="008080"/>
                </a:solidFill>
                <a:latin typeface="Consolas" panose="020B0609020204030204" pitchFamily="49" charset="0"/>
              </a:rPr>
              <a:t>vector</a:t>
            </a:r>
            <a:endParaRPr lang="en-GB" sz="2000" dirty="0">
              <a:solidFill>
                <a:srgbClr val="00808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339752" y="1844824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294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u="sng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pl-PL" sz="1600" u="sng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u="sng" dirty="0" err="1">
                <a:solidFill>
                  <a:srgbClr val="2B91AF"/>
                </a:solidFill>
                <a:latin typeface="Consolas" panose="020B0609020204030204" pitchFamily="49" charset="0"/>
              </a:rPr>
              <a:t>xy</a:t>
            </a:r>
            <a:endParaRPr lang="pl-PL" sz="1600" u="sng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color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u="sng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u="sng" dirty="0" err="1">
                <a:solidFill>
                  <a:srgbClr val="008000"/>
                </a:solidFill>
                <a:latin typeface="Consolas" panose="020B0609020204030204" pitchFamily="49" charset="0"/>
              </a:rPr>
              <a:t>xy</a:t>
            </a:r>
            <a:r>
              <a:rPr lang="pl-PL" sz="1600" u="sng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u="sng" dirty="0" err="1">
                <a:solidFill>
                  <a:srgbClr val="008000"/>
                </a:solidFill>
                <a:latin typeface="Consolas" panose="020B0609020204030204" pitchFamily="49" charset="0"/>
              </a:rPr>
              <a:t>location</a:t>
            </a:r>
            <a:endParaRPr lang="pl-PL" sz="1600" u="sng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point(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xy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loc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:color(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600" u="sng" dirty="0" err="1">
                <a:solidFill>
                  <a:srgbClr val="2B91AF"/>
                </a:solidFill>
                <a:latin typeface="Consolas" panose="020B0609020204030204" pitchFamily="49" charset="0"/>
              </a:rPr>
              <a:t>xy</a:t>
            </a:r>
            <a:r>
              <a:rPr lang="en-US" sz="1600" u="sng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u="sng" dirty="0" err="1">
                <a:solidFill>
                  <a:srgbClr val="808080"/>
                </a:solidFill>
                <a:latin typeface="Consolas" panose="020B0609020204030204" pitchFamily="49" charset="0"/>
              </a:rPr>
              <a:t>loc</a:t>
            </a:r>
            <a:r>
              <a:rPr lang="en-US" sz="1600" u="sng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move(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dx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x +=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public in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base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y +=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operator+=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C</a:t>
            </a:r>
            <a:r>
              <a:rPr lang="en-GB" dirty="0"/>
              <a:t>on</a:t>
            </a:r>
            <a:r>
              <a:rPr lang="pl-PL" dirty="0"/>
              <a:t>v</a:t>
            </a:r>
            <a:r>
              <a:rPr lang="en-GB" dirty="0" err="1"/>
              <a:t>ers</a:t>
            </a:r>
            <a:r>
              <a:rPr lang="pl-PL" dirty="0" err="1"/>
              <a:t>ion</a:t>
            </a:r>
            <a:r>
              <a:rPr lang="en-GB" dirty="0"/>
              <a:t> </a:t>
            </a:r>
            <a:r>
              <a:rPr lang="pl-PL" dirty="0" err="1"/>
              <a:t>derived</a:t>
            </a:r>
            <a:r>
              <a:rPr lang="en-GB" dirty="0"/>
              <a:t> </a:t>
            </a:r>
            <a:r>
              <a:rPr lang="en-GB" dirty="0">
                <a:cs typeface="Times New Roman" charset="0"/>
              </a:rPr>
              <a:t>→ </a:t>
            </a:r>
            <a:r>
              <a:rPr lang="en-GB" dirty="0" err="1"/>
              <a:t>ba</a:t>
            </a:r>
            <a:r>
              <a:rPr lang="pl-PL" dirty="0" err="1"/>
              <a:t>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800" dirty="0"/>
              <a:t>The c</a:t>
            </a:r>
            <a:r>
              <a:rPr lang="en-GB" sz="2800" dirty="0"/>
              <a:t>on</a:t>
            </a:r>
            <a:r>
              <a:rPr lang="pl-PL" sz="2800" dirty="0"/>
              <a:t>v</a:t>
            </a:r>
            <a:r>
              <a:rPr lang="en-GB" sz="2800" dirty="0" err="1"/>
              <a:t>ers</a:t>
            </a:r>
            <a:r>
              <a:rPr lang="pl-PL" sz="2800" dirty="0" err="1"/>
              <a:t>ion</a:t>
            </a:r>
            <a:r>
              <a:rPr lang="pl-PL" sz="2800" dirty="0"/>
              <a:t> from ”pointer to </a:t>
            </a:r>
            <a:r>
              <a:rPr lang="pl-PL" sz="2800" dirty="0" err="1"/>
              <a:t>derived</a:t>
            </a:r>
            <a:r>
              <a:rPr lang="pl-PL" sz="2800" dirty="0"/>
              <a:t>” to ”pointer to </a:t>
            </a:r>
            <a:r>
              <a:rPr lang="pl-PL" sz="2800" dirty="0" err="1"/>
              <a:t>base</a:t>
            </a:r>
            <a:r>
              <a:rPr lang="pl-PL" sz="2800" dirty="0"/>
              <a:t>” </a:t>
            </a:r>
            <a:r>
              <a:rPr lang="pl-PL" sz="2800" dirty="0" err="1"/>
              <a:t>is</a:t>
            </a:r>
            <a:r>
              <a:rPr lang="pl-PL" sz="2800" dirty="0"/>
              <a:t> </a:t>
            </a:r>
            <a:r>
              <a:rPr lang="pl-PL" sz="2800" i="1" dirty="0" err="1"/>
              <a:t>allowed</a:t>
            </a:r>
            <a:r>
              <a:rPr lang="pl-PL" sz="2800" dirty="0"/>
              <a:t> and </a:t>
            </a:r>
            <a:r>
              <a:rPr lang="pl-PL" sz="2800" i="1" dirty="0"/>
              <a:t>automatic</a:t>
            </a:r>
            <a:r>
              <a:rPr lang="pl-PL" sz="2800" dirty="0"/>
              <a:t> </a:t>
            </a:r>
            <a:r>
              <a:rPr lang="pl-PL" sz="2800" dirty="0" err="1"/>
              <a:t>without</a:t>
            </a:r>
            <a:r>
              <a:rPr lang="pl-PL" sz="2800" dirty="0"/>
              <a:t> </a:t>
            </a:r>
            <a:r>
              <a:rPr lang="pl-PL" sz="2800" dirty="0" err="1"/>
              <a:t>explicit</a:t>
            </a:r>
            <a:r>
              <a:rPr lang="pl-PL" sz="2800" dirty="0"/>
              <a:t> </a:t>
            </a:r>
            <a:r>
              <a:rPr lang="pl-PL" sz="2800" dirty="0" err="1"/>
              <a:t>cast</a:t>
            </a:r>
            <a:r>
              <a:rPr lang="pl-PL" sz="2800" dirty="0"/>
              <a:t> </a:t>
            </a:r>
            <a:r>
              <a:rPr lang="pl-PL" sz="2800" dirty="0" smtClean="0"/>
              <a:t>operator </a:t>
            </a:r>
            <a:r>
              <a:rPr lang="pl-PL" sz="2800" dirty="0" err="1" smtClean="0"/>
              <a:t>if</a:t>
            </a:r>
            <a:r>
              <a:rPr lang="pl-PL" sz="2800" dirty="0" smtClean="0"/>
              <a:t> the </a:t>
            </a:r>
            <a:r>
              <a:rPr lang="pl-PL" sz="2800" dirty="0" err="1" smtClean="0"/>
              <a:t>inheritance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</a:t>
            </a:r>
            <a:r>
              <a:rPr lang="pl-PL" sz="2800" u="sng" dirty="0"/>
              <a:t>public</a:t>
            </a:r>
            <a:endParaRPr lang="en-GB" sz="2800" u="sng" dirty="0"/>
          </a:p>
          <a:p>
            <a:pPr lvl="1">
              <a:lnSpc>
                <a:spcPct val="90000"/>
              </a:lnSpc>
              <a:defRPr/>
            </a:pPr>
            <a:endParaRPr lang="pl-PL" sz="2000" dirty="0" smtClean="0"/>
          </a:p>
          <a:p>
            <a:pPr lvl="1">
              <a:lnSpc>
                <a:spcPct val="90000"/>
              </a:lnSpc>
              <a:defRPr/>
            </a:pPr>
            <a:r>
              <a:rPr lang="pl-PL" sz="2000" dirty="0" err="1" smtClean="0"/>
              <a:t>Why</a:t>
            </a:r>
            <a:r>
              <a:rPr lang="pl-PL" sz="2000" dirty="0" smtClean="0"/>
              <a:t> </a:t>
            </a:r>
            <a:r>
              <a:rPr lang="pl-PL" sz="2000" dirty="0" err="1"/>
              <a:t>only</a:t>
            </a:r>
            <a:r>
              <a:rPr lang="pl-PL" sz="2000" dirty="0"/>
              <a:t> one-</a:t>
            </a:r>
            <a:r>
              <a:rPr lang="pl-PL" sz="2000" dirty="0" err="1"/>
              <a:t>way</a:t>
            </a:r>
            <a:r>
              <a:rPr lang="pl-PL" sz="2000" dirty="0"/>
              <a:t> </a:t>
            </a:r>
            <a:r>
              <a:rPr lang="pl-PL" sz="2000" dirty="0" err="1"/>
              <a:t>conversion</a:t>
            </a:r>
            <a:r>
              <a:rPr lang="pl-PL" sz="2000" dirty="0"/>
              <a:t>?</a:t>
            </a:r>
            <a:endParaRPr lang="en-GB" sz="2000" dirty="0"/>
          </a:p>
          <a:p>
            <a:pPr lvl="1">
              <a:lnSpc>
                <a:spcPct val="90000"/>
              </a:lnSpc>
              <a:defRPr/>
            </a:pPr>
            <a:r>
              <a:rPr lang="pl-PL" sz="2000" dirty="0" err="1" smtClean="0"/>
              <a:t>Example</a:t>
            </a:r>
            <a:endParaRPr lang="pl-PL" sz="2000" dirty="0" smtClean="0"/>
          </a:p>
          <a:p>
            <a:pPr lvl="1">
              <a:lnSpc>
                <a:spcPct val="90000"/>
              </a:lnSpc>
              <a:defRPr/>
            </a:pPr>
            <a:endParaRPr lang="en-GB" sz="2400" dirty="0"/>
          </a:p>
          <a:p>
            <a:pPr marL="800100" lvl="2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o(…);</a:t>
            </a:r>
          </a:p>
          <a:p>
            <a:pPr marL="800100" lvl="2" indent="0">
              <a:buNone/>
            </a:pP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d(…);</a:t>
            </a:r>
          </a:p>
          <a:p>
            <a:pPr marL="800100" lvl="2" indent="0"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child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x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"Willy"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pl-PL" sz="1800" dirty="0" err="1">
                <a:solidFill>
                  <a:srgbClr val="A31515"/>
                </a:solidFill>
                <a:latin typeface="Consolas" panose="020B0609020204030204" pitchFamily="49" charset="0"/>
              </a:rPr>
              <a:t>Smith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&amp;o, &amp;d);</a:t>
            </a:r>
          </a:p>
          <a:p>
            <a:pPr marL="800100" lvl="2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800100" lvl="2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x.print_all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does not print </a:t>
            </a:r>
            <a:r>
              <a:rPr lang="en-US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ID_card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 of d (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dad)</a:t>
            </a:r>
            <a:endParaRPr lang="en-GB" sz="6400" dirty="0"/>
          </a:p>
          <a:p>
            <a:pPr marL="400050" lvl="1" indent="0">
              <a:buNone/>
            </a:pPr>
            <a:r>
              <a:rPr lang="en-GB" sz="2400" dirty="0" smtClean="0"/>
              <a:t>	</a:t>
            </a:r>
            <a:endParaRPr lang="pl-PL" sz="2400" dirty="0" smtClean="0"/>
          </a:p>
          <a:p>
            <a:pPr lvl="1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8110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C</a:t>
            </a:r>
            <a:r>
              <a:rPr lang="en-GB" dirty="0"/>
              <a:t>on</a:t>
            </a:r>
            <a:r>
              <a:rPr lang="pl-PL" dirty="0"/>
              <a:t>v</a:t>
            </a:r>
            <a:r>
              <a:rPr lang="en-GB" dirty="0" err="1"/>
              <a:t>ers</a:t>
            </a:r>
            <a:r>
              <a:rPr lang="pl-PL" dirty="0" err="1"/>
              <a:t>ion</a:t>
            </a:r>
            <a:r>
              <a:rPr lang="en-GB" dirty="0"/>
              <a:t> </a:t>
            </a:r>
            <a:r>
              <a:rPr lang="pl-PL" dirty="0" err="1"/>
              <a:t>derived</a:t>
            </a:r>
            <a:r>
              <a:rPr lang="en-GB" dirty="0"/>
              <a:t> </a:t>
            </a:r>
            <a:r>
              <a:rPr lang="en-GB" dirty="0">
                <a:cs typeface="Times New Roman" charset="0"/>
              </a:rPr>
              <a:t>→ </a:t>
            </a:r>
            <a:r>
              <a:rPr lang="en-GB" dirty="0" err="1"/>
              <a:t>ba</a:t>
            </a:r>
            <a:r>
              <a:rPr lang="pl-PL" dirty="0" err="1"/>
              <a:t>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800" dirty="0"/>
              <a:t>The c</a:t>
            </a:r>
            <a:r>
              <a:rPr lang="en-GB" sz="2800" dirty="0"/>
              <a:t>on</a:t>
            </a:r>
            <a:r>
              <a:rPr lang="pl-PL" sz="2800" dirty="0"/>
              <a:t>v</a:t>
            </a:r>
            <a:r>
              <a:rPr lang="en-GB" sz="2800" dirty="0" err="1"/>
              <a:t>ers</a:t>
            </a:r>
            <a:r>
              <a:rPr lang="pl-PL" sz="2800" dirty="0" err="1"/>
              <a:t>ion</a:t>
            </a:r>
            <a:r>
              <a:rPr lang="pl-PL" sz="2800" dirty="0"/>
              <a:t> from ”pointer to </a:t>
            </a:r>
            <a:r>
              <a:rPr lang="pl-PL" sz="2800" dirty="0" err="1"/>
              <a:t>derived</a:t>
            </a:r>
            <a:r>
              <a:rPr lang="pl-PL" sz="2800" dirty="0"/>
              <a:t>” to ”pointer to </a:t>
            </a:r>
            <a:r>
              <a:rPr lang="pl-PL" sz="2800" dirty="0" err="1"/>
              <a:t>base</a:t>
            </a:r>
            <a:r>
              <a:rPr lang="pl-PL" sz="2800" dirty="0"/>
              <a:t>” </a:t>
            </a:r>
            <a:r>
              <a:rPr lang="pl-PL" sz="2800" dirty="0" err="1"/>
              <a:t>is</a:t>
            </a:r>
            <a:r>
              <a:rPr lang="pl-PL" sz="2800" dirty="0"/>
              <a:t> </a:t>
            </a:r>
            <a:r>
              <a:rPr lang="pl-PL" sz="2800" i="1" dirty="0" err="1"/>
              <a:t>allowed</a:t>
            </a:r>
            <a:r>
              <a:rPr lang="pl-PL" sz="2800" dirty="0"/>
              <a:t> and </a:t>
            </a:r>
            <a:r>
              <a:rPr lang="pl-PL" sz="2800" i="1" dirty="0"/>
              <a:t>automatic</a:t>
            </a:r>
            <a:r>
              <a:rPr lang="pl-PL" sz="2800" dirty="0"/>
              <a:t> </a:t>
            </a:r>
            <a:r>
              <a:rPr lang="pl-PL" sz="2800" dirty="0" err="1"/>
              <a:t>without</a:t>
            </a:r>
            <a:r>
              <a:rPr lang="pl-PL" sz="2800" dirty="0"/>
              <a:t> </a:t>
            </a:r>
            <a:r>
              <a:rPr lang="pl-PL" sz="2800" dirty="0" err="1"/>
              <a:t>explicit</a:t>
            </a:r>
            <a:r>
              <a:rPr lang="pl-PL" sz="2800" dirty="0"/>
              <a:t> </a:t>
            </a:r>
            <a:r>
              <a:rPr lang="pl-PL" sz="2800" dirty="0" err="1"/>
              <a:t>cast</a:t>
            </a:r>
            <a:r>
              <a:rPr lang="pl-PL" sz="2800" dirty="0"/>
              <a:t> </a:t>
            </a:r>
            <a:r>
              <a:rPr lang="pl-PL" sz="2800" dirty="0" smtClean="0"/>
              <a:t>operator </a:t>
            </a:r>
            <a:r>
              <a:rPr lang="pl-PL" sz="2800" dirty="0" err="1" smtClean="0"/>
              <a:t>if</a:t>
            </a:r>
            <a:r>
              <a:rPr lang="pl-PL" sz="2800" dirty="0" smtClean="0"/>
              <a:t> the </a:t>
            </a:r>
            <a:r>
              <a:rPr lang="pl-PL" sz="2800" dirty="0" err="1" smtClean="0"/>
              <a:t>inheritance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</a:t>
            </a:r>
            <a:r>
              <a:rPr lang="pl-PL" sz="2800" u="sng" dirty="0"/>
              <a:t>public</a:t>
            </a:r>
            <a:endParaRPr lang="en-GB" sz="2800" u="sng" dirty="0"/>
          </a:p>
          <a:p>
            <a:pPr lvl="1">
              <a:lnSpc>
                <a:spcPct val="90000"/>
              </a:lnSpc>
              <a:defRPr/>
            </a:pPr>
            <a:endParaRPr lang="pl-PL" sz="2000" dirty="0" smtClean="0"/>
          </a:p>
          <a:p>
            <a:pPr lvl="1">
              <a:lnSpc>
                <a:spcPct val="90000"/>
              </a:lnSpc>
              <a:defRPr/>
            </a:pPr>
            <a:r>
              <a:rPr lang="pl-PL" sz="2000" dirty="0" err="1"/>
              <a:t>Caution</a:t>
            </a:r>
            <a:r>
              <a:rPr lang="pl-PL" sz="2000" dirty="0"/>
              <a:t>!: </a:t>
            </a:r>
            <a:r>
              <a:rPr lang="pl-PL" sz="2000" dirty="0" err="1"/>
              <a:t>deleting</a:t>
            </a:r>
            <a:r>
              <a:rPr lang="pl-PL" sz="2000" dirty="0"/>
              <a:t> </a:t>
            </a:r>
            <a:r>
              <a:rPr lang="pl-PL" sz="2000" dirty="0" err="1"/>
              <a:t>converted</a:t>
            </a:r>
            <a:r>
              <a:rPr lang="pl-PL" sz="2000" dirty="0"/>
              <a:t> pointer</a:t>
            </a:r>
          </a:p>
          <a:p>
            <a:pPr lvl="1">
              <a:lnSpc>
                <a:spcPct val="90000"/>
              </a:lnSpc>
              <a:defRPr/>
            </a:pPr>
            <a:endParaRPr lang="en-GB" sz="2400" dirty="0"/>
          </a:p>
          <a:p>
            <a:pPr marL="800100" lvl="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*o =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"aa"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"bb"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"cc</a:t>
            </a:r>
            <a:r>
              <a:rPr lang="en-US" sz="1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o;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does not free the third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field</a:t>
            </a:r>
            <a:endParaRPr lang="pl-PL" sz="1800" dirty="0" smtClean="0"/>
          </a:p>
          <a:p>
            <a:pPr lvl="1"/>
            <a:endParaRPr lang="pl-PL" sz="2400" dirty="0" smtClean="0"/>
          </a:p>
          <a:p>
            <a:pPr lvl="1"/>
            <a:r>
              <a:rPr lang="pl-PL" sz="2400" dirty="0"/>
              <a:t>Solution</a:t>
            </a:r>
            <a:r>
              <a:rPr lang="pl-PL" sz="2400" dirty="0" smtClean="0"/>
              <a:t>? </a:t>
            </a:r>
            <a:r>
              <a:rPr lang="pl-PL" sz="2400" i="1" dirty="0" smtClean="0"/>
              <a:t>V</a:t>
            </a:r>
            <a:r>
              <a:rPr lang="en-GB" sz="2400" i="1" dirty="0" err="1" smtClean="0"/>
              <a:t>irtual</a:t>
            </a:r>
            <a:r>
              <a:rPr lang="en-GB" sz="2400" dirty="0" smtClean="0"/>
              <a:t> </a:t>
            </a:r>
            <a:r>
              <a:rPr lang="en-GB" sz="2400" dirty="0" err="1"/>
              <a:t>destru</a:t>
            </a:r>
            <a:r>
              <a:rPr lang="pl-PL" sz="2400" dirty="0"/>
              <a:t>c</a:t>
            </a:r>
            <a:r>
              <a:rPr lang="en-GB" sz="2400" dirty="0"/>
              <a:t>tor</a:t>
            </a:r>
            <a:r>
              <a:rPr lang="pl-PL" sz="2400" dirty="0" smtClean="0"/>
              <a:t>s (on </a:t>
            </a:r>
            <a:r>
              <a:rPr lang="pl-PL" sz="2400" dirty="0" err="1" smtClean="0"/>
              <a:t>next</a:t>
            </a:r>
            <a:r>
              <a:rPr lang="pl-PL" sz="2400" dirty="0" smtClean="0"/>
              <a:t> </a:t>
            </a:r>
            <a:r>
              <a:rPr lang="pl-PL" sz="2400" dirty="0" err="1" smtClean="0"/>
              <a:t>lecture</a:t>
            </a:r>
            <a:r>
              <a:rPr lang="pl-PL" sz="2400" dirty="0" smtClean="0"/>
              <a:t>)</a:t>
            </a:r>
            <a:r>
              <a:rPr lang="en-GB" sz="2400" dirty="0" smtClean="0"/>
              <a:t>.</a:t>
            </a:r>
            <a:endParaRPr lang="en-GB" sz="2400" dirty="0"/>
          </a:p>
          <a:p>
            <a:pPr lvl="1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27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C</a:t>
            </a:r>
            <a:r>
              <a:rPr lang="en-GB" dirty="0"/>
              <a:t>on</a:t>
            </a:r>
            <a:r>
              <a:rPr lang="pl-PL" dirty="0"/>
              <a:t>v</a:t>
            </a:r>
            <a:r>
              <a:rPr lang="en-GB" dirty="0" err="1"/>
              <a:t>ers</a:t>
            </a:r>
            <a:r>
              <a:rPr lang="pl-PL" dirty="0" err="1"/>
              <a:t>ion</a:t>
            </a:r>
            <a:r>
              <a:rPr lang="en-GB" dirty="0"/>
              <a:t> </a:t>
            </a:r>
            <a:r>
              <a:rPr lang="pl-PL" dirty="0" err="1"/>
              <a:t>derived</a:t>
            </a:r>
            <a:r>
              <a:rPr lang="en-GB" dirty="0"/>
              <a:t> </a:t>
            </a:r>
            <a:r>
              <a:rPr lang="en-GB" dirty="0">
                <a:cs typeface="Times New Roman" charset="0"/>
              </a:rPr>
              <a:t>→ </a:t>
            </a:r>
            <a:r>
              <a:rPr lang="en-GB" dirty="0" err="1"/>
              <a:t>ba</a:t>
            </a:r>
            <a:r>
              <a:rPr lang="pl-PL" dirty="0" err="1"/>
              <a:t>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800" dirty="0"/>
              <a:t>A „</a:t>
            </a:r>
            <a:r>
              <a:rPr lang="en-GB" sz="2800" dirty="0" err="1"/>
              <a:t>referenc</a:t>
            </a:r>
            <a:r>
              <a:rPr lang="pl-PL" sz="2800" dirty="0"/>
              <a:t>e</a:t>
            </a:r>
            <a:r>
              <a:rPr lang="en-GB" sz="2800" dirty="0"/>
              <a:t> </a:t>
            </a:r>
            <a:r>
              <a:rPr lang="pl-PL" sz="2800" dirty="0"/>
              <a:t>to </a:t>
            </a:r>
            <a:r>
              <a:rPr lang="pl-PL" sz="2800" dirty="0" err="1"/>
              <a:t>base</a:t>
            </a:r>
            <a:r>
              <a:rPr lang="pl-PL" sz="2800" dirty="0"/>
              <a:t> </a:t>
            </a:r>
            <a:r>
              <a:rPr lang="pl-PL" sz="2800" dirty="0" err="1"/>
              <a:t>class</a:t>
            </a:r>
            <a:r>
              <a:rPr lang="pl-PL" sz="2800" dirty="0"/>
              <a:t>”</a:t>
            </a:r>
            <a:r>
              <a:rPr lang="en-GB" sz="2800" dirty="0"/>
              <a:t> </a:t>
            </a:r>
            <a:r>
              <a:rPr lang="pl-PL" sz="2800" dirty="0" err="1" smtClean="0"/>
              <a:t>may</a:t>
            </a:r>
            <a:r>
              <a:rPr lang="pl-PL" sz="2800" dirty="0" smtClean="0"/>
              <a:t> </a:t>
            </a:r>
            <a:r>
              <a:rPr lang="pl-PL" sz="2800" dirty="0" err="1"/>
              <a:t>refer</a:t>
            </a:r>
            <a:r>
              <a:rPr lang="pl-PL" sz="2800" dirty="0"/>
              <a:t> to </a:t>
            </a:r>
            <a:r>
              <a:rPr lang="pl-PL" sz="2800" dirty="0" err="1"/>
              <a:t>object</a:t>
            </a:r>
            <a:r>
              <a:rPr lang="pl-PL" sz="2800" dirty="0"/>
              <a:t> of </a:t>
            </a:r>
            <a:r>
              <a:rPr lang="pl-PL" sz="2800" dirty="0" err="1"/>
              <a:t>derived</a:t>
            </a:r>
            <a:r>
              <a:rPr lang="pl-PL" sz="2800" dirty="0"/>
              <a:t> </a:t>
            </a:r>
            <a:r>
              <a:rPr lang="pl-PL" sz="2800" dirty="0" err="1"/>
              <a:t>class</a:t>
            </a:r>
            <a:r>
              <a:rPr lang="pl-PL" sz="2800" dirty="0"/>
              <a:t> </a:t>
            </a:r>
            <a:r>
              <a:rPr lang="pl-PL" sz="2800" dirty="0" err="1" smtClean="0"/>
              <a:t>if</a:t>
            </a:r>
            <a:r>
              <a:rPr lang="pl-PL" sz="2800" dirty="0" smtClean="0"/>
              <a:t> the </a:t>
            </a:r>
            <a:r>
              <a:rPr lang="pl-PL" sz="2800" dirty="0" err="1"/>
              <a:t>inheritance</a:t>
            </a:r>
            <a:r>
              <a:rPr lang="pl-PL" sz="2800" dirty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</a:t>
            </a:r>
            <a:r>
              <a:rPr lang="pl-PL" sz="2800" u="sng" dirty="0"/>
              <a:t>public</a:t>
            </a:r>
            <a:endParaRPr lang="en-GB" sz="2800" u="sng" dirty="0"/>
          </a:p>
          <a:p>
            <a:pPr lvl="1">
              <a:lnSpc>
                <a:spcPct val="90000"/>
              </a:lnSpc>
              <a:defRPr/>
            </a:pPr>
            <a:endParaRPr lang="pl-PL" sz="2000" dirty="0" smtClean="0"/>
          </a:p>
          <a:p>
            <a:pPr>
              <a:defRPr/>
            </a:pPr>
            <a:r>
              <a:rPr lang="pl-PL" sz="2800" dirty="0"/>
              <a:t>Notes on </a:t>
            </a:r>
            <a:r>
              <a:rPr lang="pl-PL" sz="2800" dirty="0" err="1"/>
              <a:t>conversions</a:t>
            </a:r>
            <a:r>
              <a:rPr lang="pl-PL" sz="2800" dirty="0"/>
              <a:t> of </a:t>
            </a:r>
            <a:r>
              <a:rPr lang="pl-PL" sz="2800" dirty="0" err="1"/>
              <a:t>pointers</a:t>
            </a:r>
            <a:r>
              <a:rPr lang="pl-PL" sz="2800" dirty="0"/>
              <a:t> and </a:t>
            </a:r>
            <a:r>
              <a:rPr lang="pl-PL" sz="2800" dirty="0" err="1"/>
              <a:t>references</a:t>
            </a:r>
            <a:r>
              <a:rPr lang="pl-PL" sz="2800" dirty="0"/>
              <a:t>:</a:t>
            </a:r>
            <a:endParaRPr lang="en-GB" sz="2800" dirty="0"/>
          </a:p>
          <a:p>
            <a:pPr lvl="1">
              <a:defRPr/>
            </a:pPr>
            <a:r>
              <a:rPr lang="pl-PL" sz="2400" dirty="0"/>
              <a:t>The c</a:t>
            </a:r>
            <a:r>
              <a:rPr lang="en-GB" sz="2400" dirty="0"/>
              <a:t>on</a:t>
            </a:r>
            <a:r>
              <a:rPr lang="pl-PL" sz="2400" dirty="0"/>
              <a:t>v</a:t>
            </a:r>
            <a:r>
              <a:rPr lang="en-GB" sz="2400" dirty="0" err="1"/>
              <a:t>ers</a:t>
            </a:r>
            <a:r>
              <a:rPr lang="pl-PL" sz="2400" dirty="0" err="1"/>
              <a:t>ions</a:t>
            </a:r>
            <a:r>
              <a:rPr lang="pl-PL" sz="2400" dirty="0"/>
              <a:t> </a:t>
            </a:r>
            <a:r>
              <a:rPr lang="pl-PL" sz="2400" dirty="0" err="1"/>
              <a:t>are</a:t>
            </a:r>
            <a:r>
              <a:rPr lang="en-GB" sz="2400" dirty="0"/>
              <a:t> </a:t>
            </a:r>
            <a:r>
              <a:rPr lang="pl-PL" sz="2400" dirty="0" err="1"/>
              <a:t>transitive</a:t>
            </a:r>
            <a:endParaRPr lang="en-GB" sz="2400" dirty="0"/>
          </a:p>
          <a:p>
            <a:pPr lvl="1">
              <a:defRPr/>
            </a:pPr>
            <a:r>
              <a:rPr lang="pl-PL" sz="2400" dirty="0" err="1"/>
              <a:t>Allowed</a:t>
            </a:r>
            <a:r>
              <a:rPr lang="pl-PL" sz="2400" dirty="0"/>
              <a:t> </a:t>
            </a:r>
            <a:r>
              <a:rPr lang="pl-PL" sz="2400" dirty="0" err="1"/>
              <a:t>only</a:t>
            </a:r>
            <a:r>
              <a:rPr lang="pl-PL" sz="2400" dirty="0"/>
              <a:t> with </a:t>
            </a:r>
            <a:r>
              <a:rPr lang="pl-PL" sz="2400" u="sng" dirty="0"/>
              <a:t>public</a:t>
            </a:r>
            <a:r>
              <a:rPr lang="pl-PL" sz="2400" dirty="0"/>
              <a:t> </a:t>
            </a:r>
            <a:r>
              <a:rPr lang="pl-PL" sz="2400" dirty="0" err="1"/>
              <a:t>inheritance</a:t>
            </a:r>
            <a:r>
              <a:rPr lang="en-GB" sz="2400" dirty="0"/>
              <a:t> (</a:t>
            </a:r>
            <a:r>
              <a:rPr lang="pl-PL" sz="2400" dirty="0"/>
              <a:t>to </a:t>
            </a:r>
            <a:r>
              <a:rPr lang="pl-PL" sz="2400" dirty="0" err="1"/>
              <a:t>avoid</a:t>
            </a:r>
            <a:r>
              <a:rPr lang="pl-PL" sz="2400" dirty="0"/>
              <a:t> a </a:t>
            </a:r>
            <a:r>
              <a:rPr lang="pl-PL" sz="2400" dirty="0" err="1"/>
              <a:t>backdoor</a:t>
            </a:r>
            <a:r>
              <a:rPr lang="pl-PL" sz="2400" dirty="0"/>
              <a:t> </a:t>
            </a:r>
            <a:r>
              <a:rPr lang="pl-PL" sz="2400" dirty="0" err="1"/>
              <a:t>access</a:t>
            </a:r>
            <a:r>
              <a:rPr lang="pl-PL" sz="2400" dirty="0"/>
              <a:t> to </a:t>
            </a:r>
            <a:r>
              <a:rPr lang="pl-PL" sz="2400" dirty="0" err="1"/>
              <a:t>inherited</a:t>
            </a:r>
            <a:r>
              <a:rPr lang="pl-PL" sz="2400" dirty="0"/>
              <a:t> </a:t>
            </a:r>
            <a:r>
              <a:rPr lang="en-GB" sz="2400" dirty="0"/>
              <a:t>private/protected</a:t>
            </a:r>
            <a:r>
              <a:rPr lang="pl-PL" sz="2400" dirty="0"/>
              <a:t> </a:t>
            </a:r>
            <a:r>
              <a:rPr lang="pl-PL" sz="2400" dirty="0" err="1"/>
              <a:t>fields</a:t>
            </a:r>
            <a:r>
              <a:rPr lang="en-GB" sz="2400" dirty="0"/>
              <a:t>)</a:t>
            </a:r>
          </a:p>
          <a:p>
            <a:pPr lvl="1"/>
            <a:endParaRPr lang="en-GB" sz="2400" dirty="0"/>
          </a:p>
          <a:p>
            <a:pPr lvl="1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1266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C</a:t>
            </a:r>
            <a:r>
              <a:rPr lang="en-GB" dirty="0"/>
              <a:t>on</a:t>
            </a:r>
            <a:r>
              <a:rPr lang="pl-PL" dirty="0"/>
              <a:t>v</a:t>
            </a:r>
            <a:r>
              <a:rPr lang="en-GB" dirty="0" err="1"/>
              <a:t>ers</a:t>
            </a:r>
            <a:r>
              <a:rPr lang="pl-PL" dirty="0" err="1"/>
              <a:t>ion</a:t>
            </a:r>
            <a:r>
              <a:rPr lang="en-GB" dirty="0"/>
              <a:t> </a:t>
            </a:r>
            <a:r>
              <a:rPr lang="pl-PL" dirty="0" err="1"/>
              <a:t>derived</a:t>
            </a:r>
            <a:r>
              <a:rPr lang="en-GB" dirty="0"/>
              <a:t> </a:t>
            </a:r>
            <a:r>
              <a:rPr lang="en-GB" dirty="0">
                <a:cs typeface="Times New Roman" charset="0"/>
              </a:rPr>
              <a:t>→ </a:t>
            </a:r>
            <a:r>
              <a:rPr lang="en-GB" dirty="0" err="1"/>
              <a:t>ba</a:t>
            </a:r>
            <a:r>
              <a:rPr lang="pl-PL" dirty="0" err="1"/>
              <a:t>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41148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fa(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//--------------------------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fa(a);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copy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constructor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of A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fa(b);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as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above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fa(c);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error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860032" y="1412776"/>
            <a:ext cx="3826768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fb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(a);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(b);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fb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(c);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*pa0 = &amp;a;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*pa1 = &amp;b;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A *pa2=&amp;c;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B *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pb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=&amp;a;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C *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pc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=&amp;a;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&amp;ra0 = a;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&amp;ra1 = b;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A &amp;ra2=c;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B &amp;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rb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=a;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C &amp;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rc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=a;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9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C</a:t>
            </a:r>
            <a:r>
              <a:rPr lang="en-GB" dirty="0"/>
              <a:t>on</a:t>
            </a:r>
            <a:r>
              <a:rPr lang="pl-PL" dirty="0"/>
              <a:t>v</a:t>
            </a:r>
            <a:r>
              <a:rPr lang="en-GB" dirty="0" err="1"/>
              <a:t>ers</a:t>
            </a:r>
            <a:r>
              <a:rPr lang="pl-PL" dirty="0" err="1"/>
              <a:t>ion</a:t>
            </a:r>
            <a:r>
              <a:rPr lang="en-GB" dirty="0"/>
              <a:t> </a:t>
            </a:r>
            <a:r>
              <a:rPr lang="pl-PL" dirty="0" err="1"/>
              <a:t>derived</a:t>
            </a:r>
            <a:r>
              <a:rPr lang="en-GB" dirty="0"/>
              <a:t> </a:t>
            </a:r>
            <a:r>
              <a:rPr lang="en-GB" dirty="0">
                <a:cs typeface="Times New Roman" charset="0"/>
              </a:rPr>
              <a:t>→ </a:t>
            </a:r>
            <a:r>
              <a:rPr lang="en-GB" dirty="0" err="1"/>
              <a:t>ba</a:t>
            </a:r>
            <a:r>
              <a:rPr lang="pl-PL" dirty="0" err="1"/>
              <a:t>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fa(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//--------------------------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fa(d);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transitive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57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/>
              <a:t>Copy</a:t>
            </a:r>
            <a:r>
              <a:rPr lang="pl-PL" dirty="0"/>
              <a:t> c</a:t>
            </a:r>
            <a:r>
              <a:rPr lang="en-GB" dirty="0" err="1"/>
              <a:t>onstru</a:t>
            </a:r>
            <a:r>
              <a:rPr lang="pl-PL" dirty="0"/>
              <a:t>c</a:t>
            </a:r>
            <a:r>
              <a:rPr lang="en-GB" dirty="0"/>
              <a:t>tor </a:t>
            </a:r>
            <a:r>
              <a:rPr lang="pl-PL" dirty="0" smtClean="0"/>
              <a:t>of the </a:t>
            </a:r>
            <a:r>
              <a:rPr lang="pl-PL" dirty="0" err="1"/>
              <a:t>derived</a:t>
            </a:r>
            <a:r>
              <a:rPr lang="pl-PL" dirty="0"/>
              <a:t> </a:t>
            </a:r>
            <a:r>
              <a:rPr lang="pl-PL" dirty="0" err="1"/>
              <a:t>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/>
              <a:t>It </a:t>
            </a:r>
            <a:r>
              <a:rPr lang="pl-PL" sz="2800" dirty="0" err="1"/>
              <a:t>is</a:t>
            </a:r>
            <a:r>
              <a:rPr lang="pl-PL" sz="2800" dirty="0"/>
              <a:t> a </a:t>
            </a:r>
            <a:r>
              <a:rPr lang="pl-PL" sz="2800" dirty="0" err="1"/>
              <a:t>constructor</a:t>
            </a:r>
            <a:r>
              <a:rPr lang="pl-PL" sz="2800" dirty="0"/>
              <a:t> </a:t>
            </a:r>
            <a:r>
              <a:rPr lang="pl-PL" sz="2800" dirty="0" err="1"/>
              <a:t>so</a:t>
            </a:r>
            <a:r>
              <a:rPr lang="pl-PL" sz="2800" dirty="0"/>
              <a:t>:</a:t>
            </a:r>
            <a:endParaRPr lang="en-GB" sz="2800" dirty="0">
              <a:cs typeface="Times New Roman" charset="0"/>
            </a:endParaRPr>
          </a:p>
          <a:p>
            <a:pPr lvl="1">
              <a:defRPr/>
            </a:pPr>
            <a:endParaRPr lang="en-GB" sz="2400" dirty="0"/>
          </a:p>
          <a:p>
            <a:pPr lvl="1">
              <a:defRPr/>
            </a:pPr>
            <a:r>
              <a:rPr lang="pl-PL" sz="2400" dirty="0" err="1"/>
              <a:t>Remember</a:t>
            </a:r>
            <a:r>
              <a:rPr lang="pl-PL" sz="2400" dirty="0"/>
              <a:t>  the order of </a:t>
            </a:r>
            <a:r>
              <a:rPr lang="pl-PL" sz="2400" dirty="0" err="1"/>
              <a:t>constructors</a:t>
            </a:r>
            <a:r>
              <a:rPr lang="pl-PL" sz="2400" dirty="0"/>
              <a:t>: </a:t>
            </a:r>
            <a:r>
              <a:rPr lang="pl-PL" sz="2400" dirty="0" err="1"/>
              <a:t>base</a:t>
            </a:r>
            <a:r>
              <a:rPr lang="pl-PL" sz="2400" dirty="0"/>
              <a:t> </a:t>
            </a:r>
            <a:r>
              <a:rPr lang="pl-PL" sz="2400" dirty="0" err="1"/>
              <a:t>class</a:t>
            </a:r>
            <a:r>
              <a:rPr lang="pl-PL" sz="2400" dirty="0"/>
              <a:t>(es) </a:t>
            </a:r>
            <a:r>
              <a:rPr lang="pl-PL" sz="2400" dirty="0" err="1"/>
              <a:t>constructor</a:t>
            </a:r>
            <a:r>
              <a:rPr lang="pl-PL" sz="2400" dirty="0"/>
              <a:t>(s) </a:t>
            </a:r>
            <a:r>
              <a:rPr lang="pl-PL" sz="2400" dirty="0" err="1"/>
              <a:t>will</a:t>
            </a:r>
            <a:r>
              <a:rPr lang="pl-PL" sz="2400" dirty="0"/>
              <a:t> </a:t>
            </a:r>
            <a:r>
              <a:rPr lang="pl-PL" sz="2400" dirty="0" err="1"/>
              <a:t>always</a:t>
            </a:r>
            <a:r>
              <a:rPr lang="pl-PL" sz="2400" dirty="0"/>
              <a:t> run</a:t>
            </a:r>
            <a:endParaRPr lang="en-GB" sz="2400" dirty="0"/>
          </a:p>
          <a:p>
            <a:pPr>
              <a:defRPr/>
            </a:pPr>
            <a:endParaRPr lang="en-GB" sz="2800" dirty="0"/>
          </a:p>
          <a:p>
            <a:pPr lvl="1">
              <a:defRPr/>
            </a:pPr>
            <a:r>
              <a:rPr lang="pl-PL" sz="2400" dirty="0"/>
              <a:t>One </a:t>
            </a:r>
            <a:r>
              <a:rPr lang="pl-PL" sz="2400" dirty="0" err="1"/>
              <a:t>may</a:t>
            </a:r>
            <a:r>
              <a:rPr lang="pl-PL" sz="2400" dirty="0"/>
              <a:t> </a:t>
            </a:r>
            <a:r>
              <a:rPr lang="pl-PL" sz="2400" dirty="0" err="1"/>
              <a:t>supply</a:t>
            </a:r>
            <a:r>
              <a:rPr lang="pl-PL" sz="2400" dirty="0"/>
              <a:t> </a:t>
            </a:r>
            <a:r>
              <a:rPr lang="pl-PL" sz="2400" dirty="0" err="1"/>
              <a:t>parameters</a:t>
            </a:r>
            <a:r>
              <a:rPr lang="pl-PL" sz="2400" dirty="0"/>
              <a:t> for </a:t>
            </a:r>
            <a:r>
              <a:rPr lang="pl-PL" sz="2400" dirty="0" err="1"/>
              <a:t>base</a:t>
            </a:r>
            <a:r>
              <a:rPr lang="pl-PL" sz="2400" dirty="0"/>
              <a:t> </a:t>
            </a:r>
            <a:r>
              <a:rPr lang="pl-PL" sz="2400" dirty="0" err="1"/>
              <a:t>class</a:t>
            </a:r>
            <a:r>
              <a:rPr lang="pl-PL" sz="2400" dirty="0"/>
              <a:t> </a:t>
            </a:r>
            <a:r>
              <a:rPr lang="pl-PL" sz="2400" dirty="0" err="1"/>
              <a:t>constructor</a:t>
            </a:r>
            <a:r>
              <a:rPr lang="pl-PL" sz="2400" dirty="0"/>
              <a:t> </a:t>
            </a:r>
            <a:r>
              <a:rPr lang="pl-PL" sz="2400" dirty="0" smtClean="0"/>
              <a:t>in the </a:t>
            </a:r>
            <a:r>
              <a:rPr lang="pl-PL" sz="2400" dirty="0" err="1" smtClean="0"/>
              <a:t>initialization</a:t>
            </a:r>
            <a:r>
              <a:rPr lang="pl-PL" sz="2400" dirty="0" smtClean="0"/>
              <a:t> </a:t>
            </a:r>
            <a:r>
              <a:rPr lang="pl-PL" sz="2400" dirty="0"/>
              <a:t>list</a:t>
            </a:r>
            <a:endParaRPr lang="en-GB" sz="2400" dirty="0"/>
          </a:p>
          <a:p>
            <a:pPr>
              <a:defRPr/>
            </a:pPr>
            <a:endParaRPr lang="en-GB" sz="2800" dirty="0"/>
          </a:p>
          <a:p>
            <a:pPr lvl="1">
              <a:defRPr/>
            </a:pPr>
            <a:r>
              <a:rPr lang="pl-PL" sz="2400" dirty="0" err="1"/>
              <a:t>Remember</a:t>
            </a:r>
            <a:r>
              <a:rPr lang="en-GB" sz="2400" dirty="0"/>
              <a:t>: </a:t>
            </a:r>
            <a:r>
              <a:rPr lang="pl-PL" sz="2400" dirty="0" err="1"/>
              <a:t>also</a:t>
            </a:r>
            <a:r>
              <a:rPr lang="pl-PL" sz="2400" dirty="0"/>
              <a:t> </a:t>
            </a:r>
            <a:r>
              <a:rPr lang="pl-PL" sz="2400" dirty="0" err="1"/>
              <a:t>member</a:t>
            </a:r>
            <a:r>
              <a:rPr lang="pl-PL" sz="2400" dirty="0"/>
              <a:t> </a:t>
            </a:r>
            <a:r>
              <a:rPr lang="pl-PL" sz="2400" dirty="0" err="1"/>
              <a:t>objects</a:t>
            </a:r>
            <a:r>
              <a:rPr lang="pl-PL" sz="2400" dirty="0"/>
              <a:t> </a:t>
            </a:r>
            <a:r>
              <a:rPr lang="pl-PL" sz="2400" dirty="0" err="1"/>
              <a:t>will</a:t>
            </a:r>
            <a:r>
              <a:rPr lang="pl-PL" sz="2400" dirty="0"/>
              <a:t> be </a:t>
            </a:r>
            <a:r>
              <a:rPr lang="pl-PL" sz="2400" dirty="0" err="1"/>
              <a:t>constructed</a:t>
            </a:r>
            <a:endParaRPr lang="en-GB" sz="2400" dirty="0"/>
          </a:p>
          <a:p>
            <a:pPr lvl="1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008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/>
              <a:t>Copy</a:t>
            </a:r>
            <a:r>
              <a:rPr lang="pl-PL" dirty="0"/>
              <a:t> c</a:t>
            </a:r>
            <a:r>
              <a:rPr lang="en-GB" dirty="0" err="1"/>
              <a:t>onstru</a:t>
            </a:r>
            <a:r>
              <a:rPr lang="pl-PL" dirty="0"/>
              <a:t>c</a:t>
            </a:r>
            <a:r>
              <a:rPr lang="en-GB" dirty="0"/>
              <a:t>tor </a:t>
            </a:r>
            <a:r>
              <a:rPr lang="pl-PL" dirty="0" smtClean="0"/>
              <a:t>of the </a:t>
            </a:r>
            <a:r>
              <a:rPr lang="pl-PL" dirty="0" err="1"/>
              <a:t>derived</a:t>
            </a:r>
            <a:r>
              <a:rPr lang="pl-PL" dirty="0"/>
              <a:t> </a:t>
            </a:r>
            <a:r>
              <a:rPr lang="pl-PL" dirty="0" err="1"/>
              <a:t>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  <a:r>
              <a:rPr lang="pl-PL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// ...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derived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20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:</a:t>
            </a:r>
            <a:r>
              <a:rPr lang="pl-PL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20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2000" dirty="0" err="1">
                <a:solidFill>
                  <a:srgbClr val="008000"/>
                </a:solidFill>
                <a:latin typeface="Consolas" panose="020B0609020204030204" pitchFamily="49" charset="0"/>
              </a:rPr>
              <a:t>implicit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8000"/>
                </a:solidFill>
                <a:latin typeface="Consolas" panose="020B0609020204030204" pitchFamily="49" charset="0"/>
              </a:rPr>
              <a:t>conversion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 to </a:t>
            </a:r>
            <a:r>
              <a:rPr lang="pl-PL" sz="2000" dirty="0" err="1">
                <a:solidFill>
                  <a:srgbClr val="008000"/>
                </a:solidFill>
                <a:latin typeface="Consolas" panose="020B0609020204030204" pitchFamily="49" charset="0"/>
              </a:rPr>
              <a:t>base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&amp;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//...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1671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Inheritance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/>
              <a:t>Reveals hierarchic relations between classes</a:t>
            </a:r>
          </a:p>
          <a:p>
            <a:pPr>
              <a:buNone/>
              <a:defRPr/>
            </a:pPr>
            <a:endParaRPr lang="en-GB" dirty="0"/>
          </a:p>
          <a:p>
            <a:pPr>
              <a:defRPr/>
            </a:pPr>
            <a:r>
              <a:rPr lang="pl-PL" dirty="0" smtClean="0"/>
              <a:t>We </a:t>
            </a:r>
            <a:r>
              <a:rPr lang="pl-PL" dirty="0" err="1" smtClean="0"/>
              <a:t>may</a:t>
            </a:r>
            <a:r>
              <a:rPr lang="en-GB" dirty="0" smtClean="0"/>
              <a:t> </a:t>
            </a:r>
            <a:r>
              <a:rPr lang="en-GB" dirty="0"/>
              <a:t>develop (extend) existing classes without need to modify or recompile them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pl-PL" dirty="0" err="1" smtClean="0"/>
              <a:t>Provides</a:t>
            </a:r>
            <a:r>
              <a:rPr lang="pl-PL" dirty="0" smtClean="0"/>
              <a:t> r</a:t>
            </a:r>
            <a:r>
              <a:rPr lang="en-GB" dirty="0" err="1" smtClean="0"/>
              <a:t>eusability</a:t>
            </a:r>
            <a:r>
              <a:rPr lang="en-GB" dirty="0" smtClean="0"/>
              <a:t> </a:t>
            </a:r>
            <a:r>
              <a:rPr lang="en-GB" dirty="0"/>
              <a:t>of code (one defines only what is added or changed, all the rest is reused)</a:t>
            </a:r>
          </a:p>
        </p:txBody>
      </p:sp>
    </p:spTree>
    <p:extLst>
      <p:ext uri="{BB962C8B-B14F-4D97-AF65-F5344CB8AC3E}">
        <p14:creationId xmlns:p14="http://schemas.microsoft.com/office/powerpoint/2010/main" val="10293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/>
              <a:t>Copy</a:t>
            </a:r>
            <a:r>
              <a:rPr lang="pl-PL" dirty="0"/>
              <a:t> c</a:t>
            </a:r>
            <a:r>
              <a:rPr lang="en-GB" dirty="0" err="1"/>
              <a:t>onstru</a:t>
            </a:r>
            <a:r>
              <a:rPr lang="pl-PL" dirty="0"/>
              <a:t>c</a:t>
            </a:r>
            <a:r>
              <a:rPr lang="en-GB" dirty="0"/>
              <a:t>tor </a:t>
            </a:r>
            <a:r>
              <a:rPr lang="pl-PL" dirty="0" smtClean="0"/>
              <a:t>of the </a:t>
            </a:r>
            <a:r>
              <a:rPr lang="pl-PL" dirty="0" err="1"/>
              <a:t>derived</a:t>
            </a:r>
            <a:r>
              <a:rPr lang="pl-PL" dirty="0"/>
              <a:t> </a:t>
            </a:r>
            <a:r>
              <a:rPr lang="pl-PL" dirty="0" err="1"/>
              <a:t>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800" dirty="0"/>
              <a:t>A copy constructor may be implicit (generated) as are default constructor and destructor</a:t>
            </a:r>
          </a:p>
          <a:p>
            <a:pPr>
              <a:spcAft>
                <a:spcPts val="600"/>
              </a:spcAft>
              <a:buNone/>
              <a:defRPr/>
            </a:pPr>
            <a:r>
              <a:rPr lang="en-GB" sz="2000" dirty="0"/>
              <a:t>	</a:t>
            </a:r>
            <a:r>
              <a:rPr lang="en-GB" sz="2000" u="sng" dirty="0"/>
              <a:t>Note</a:t>
            </a:r>
            <a:r>
              <a:rPr lang="en-GB" sz="2000" dirty="0"/>
              <a:t>: A constructor with no parameters is usually </a:t>
            </a:r>
            <a:r>
              <a:rPr lang="en-GB" sz="2000" dirty="0" err="1"/>
              <a:t>calle</a:t>
            </a:r>
            <a:r>
              <a:rPr lang="pl-PL" sz="2000" dirty="0"/>
              <a:t>d</a:t>
            </a:r>
            <a:r>
              <a:rPr lang="en-GB" sz="2000" dirty="0"/>
              <a:t> a </a:t>
            </a:r>
            <a:r>
              <a:rPr lang="en-GB" sz="2000" i="1" dirty="0"/>
              <a:t>default</a:t>
            </a:r>
            <a:r>
              <a:rPr lang="en-GB" sz="2000" dirty="0"/>
              <a:t> constructor, whether it is implicitly declared or generated.</a:t>
            </a:r>
          </a:p>
          <a:p>
            <a:pPr lvl="1">
              <a:spcAft>
                <a:spcPts val="600"/>
              </a:spcAft>
              <a:defRPr/>
            </a:pPr>
            <a:r>
              <a:rPr lang="en-GB" sz="2000" dirty="0"/>
              <a:t>If it is not defined explicitly, it will be generated</a:t>
            </a:r>
          </a:p>
          <a:p>
            <a:pPr lvl="1">
              <a:spcAft>
                <a:spcPts val="600"/>
              </a:spcAft>
              <a:defRPr/>
            </a:pPr>
            <a:r>
              <a:rPr lang="en-GB" sz="2000" dirty="0"/>
              <a:t>Base class </a:t>
            </a:r>
            <a:r>
              <a:rPr lang="en-GB" sz="2000" i="1" dirty="0"/>
              <a:t>copy</a:t>
            </a:r>
            <a:r>
              <a:rPr lang="en-GB" sz="2000" dirty="0"/>
              <a:t> </a:t>
            </a:r>
            <a:r>
              <a:rPr lang="en-GB" sz="2000" dirty="0" smtClean="0"/>
              <a:t>con</a:t>
            </a:r>
            <a:r>
              <a:rPr lang="pl-PL" sz="2000" dirty="0" err="1" smtClean="0"/>
              <a:t>structor</a:t>
            </a:r>
            <a:r>
              <a:rPr lang="en-GB" sz="2000" dirty="0" smtClean="0"/>
              <a:t> </a:t>
            </a:r>
            <a:r>
              <a:rPr lang="en-GB" sz="2000" dirty="0"/>
              <a:t>will be called before </a:t>
            </a:r>
            <a:r>
              <a:rPr lang="en-GB" sz="2000" i="1" dirty="0"/>
              <a:t>implicit</a:t>
            </a:r>
            <a:r>
              <a:rPr lang="en-GB" sz="2000" dirty="0"/>
              <a:t> copy </a:t>
            </a:r>
            <a:r>
              <a:rPr lang="en-GB" sz="2000" dirty="0" smtClean="0"/>
              <a:t>constructor (</a:t>
            </a:r>
            <a:r>
              <a:rPr lang="pl-PL" sz="2000" dirty="0" smtClean="0"/>
              <a:t>a</a:t>
            </a:r>
            <a:r>
              <a:rPr lang="en-GB" sz="2000" dirty="0" smtClean="0"/>
              <a:t>s </a:t>
            </a:r>
            <a:r>
              <a:rPr lang="en-GB" sz="2000" dirty="0"/>
              <a:t>opposed to the case of </a:t>
            </a:r>
            <a:r>
              <a:rPr lang="en-GB" sz="2000" i="1" dirty="0"/>
              <a:t>explicit</a:t>
            </a:r>
            <a:r>
              <a:rPr lang="en-GB" sz="2000" dirty="0"/>
              <a:t> copy con.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/>
              <a:t>where </a:t>
            </a:r>
            <a:r>
              <a:rPr lang="en-GB" sz="2000" i="1" dirty="0"/>
              <a:t>default</a:t>
            </a:r>
            <a:r>
              <a:rPr lang="en-GB" sz="2000" dirty="0"/>
              <a:t> base </a:t>
            </a:r>
            <a:r>
              <a:rPr lang="en-GB" sz="2000" dirty="0" smtClean="0"/>
              <a:t>con</a:t>
            </a:r>
            <a:r>
              <a:rPr lang="pl-PL" sz="2000" dirty="0" err="1" smtClean="0"/>
              <a:t>structor</a:t>
            </a:r>
            <a:r>
              <a:rPr lang="en-GB" sz="2000" dirty="0" smtClean="0"/>
              <a:t> </a:t>
            </a:r>
            <a:r>
              <a:rPr lang="en-GB" sz="2000" dirty="0"/>
              <a:t>is called)</a:t>
            </a:r>
          </a:p>
          <a:p>
            <a:pPr lvl="1">
              <a:spcAft>
                <a:spcPts val="600"/>
              </a:spcAft>
              <a:defRPr/>
            </a:pPr>
            <a:r>
              <a:rPr lang="en-GB" sz="2000" dirty="0"/>
              <a:t>Base class copy </a:t>
            </a:r>
            <a:r>
              <a:rPr lang="en-GB" sz="2000" dirty="0" smtClean="0"/>
              <a:t>con</a:t>
            </a:r>
            <a:r>
              <a:rPr lang="pl-PL" sz="2000" dirty="0" err="1" smtClean="0"/>
              <a:t>structor</a:t>
            </a:r>
            <a:r>
              <a:rPr lang="en-GB" sz="2000" dirty="0" smtClean="0"/>
              <a:t> </a:t>
            </a:r>
            <a:r>
              <a:rPr lang="en-GB" sz="2000" dirty="0"/>
              <a:t>must be available (exist and be public</a:t>
            </a:r>
            <a:r>
              <a:rPr lang="en-GB" sz="2000" dirty="0">
                <a:cs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90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Move</a:t>
            </a:r>
            <a:r>
              <a:rPr lang="pl-PL" dirty="0" smtClean="0"/>
              <a:t> </a:t>
            </a:r>
            <a:r>
              <a:rPr lang="pl-PL" dirty="0" err="1" smtClean="0"/>
              <a:t>constructor</a:t>
            </a:r>
            <a:r>
              <a:rPr lang="pl-PL" dirty="0" smtClean="0"/>
              <a:t> of the </a:t>
            </a:r>
            <a:r>
              <a:rPr lang="pl-PL" dirty="0" err="1"/>
              <a:t>derived</a:t>
            </a:r>
            <a:r>
              <a:rPr lang="pl-PL" dirty="0"/>
              <a:t> </a:t>
            </a:r>
            <a:r>
              <a:rPr lang="pl-PL" dirty="0" err="1"/>
              <a:t>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also it can be </a:t>
            </a:r>
            <a:r>
              <a:rPr lang="pl-PL" dirty="0" err="1" smtClean="0"/>
              <a:t>implicit</a:t>
            </a:r>
            <a:endParaRPr lang="pl-PL" dirty="0" smtClean="0"/>
          </a:p>
          <a:p>
            <a:pPr lvl="1">
              <a:spcAft>
                <a:spcPts val="600"/>
              </a:spcAft>
              <a:defRPr/>
            </a:pPr>
            <a:r>
              <a:rPr lang="pl-PL" dirty="0" smtClean="0"/>
              <a:t>a </a:t>
            </a:r>
            <a:r>
              <a:rPr lang="pl-PL" dirty="0" err="1" smtClean="0"/>
              <a:t>move</a:t>
            </a:r>
            <a:r>
              <a:rPr lang="pl-PL" dirty="0" smtClean="0"/>
              <a:t> </a:t>
            </a:r>
            <a:r>
              <a:rPr lang="en-US" dirty="0" smtClean="0"/>
              <a:t>constructor </a:t>
            </a:r>
            <a:r>
              <a:rPr lang="pl-PL" dirty="0" smtClean="0"/>
              <a:t>of</a:t>
            </a:r>
            <a:r>
              <a:rPr lang="en-US" dirty="0" smtClean="0"/>
              <a:t> </a:t>
            </a:r>
            <a:r>
              <a:rPr lang="en-US" dirty="0"/>
              <a:t>the base class will be called before </a:t>
            </a:r>
            <a:r>
              <a:rPr lang="en-US" dirty="0" smtClean="0"/>
              <a:t>it</a:t>
            </a:r>
            <a:endParaRPr lang="pl-PL" dirty="0" smtClean="0"/>
          </a:p>
          <a:p>
            <a:pPr lvl="1">
              <a:spcAft>
                <a:spcPts val="600"/>
              </a:spcAft>
              <a:defRPr/>
            </a:pPr>
            <a:r>
              <a:rPr lang="pl-PL" dirty="0" err="1" smtClean="0"/>
              <a:t>move</a:t>
            </a:r>
            <a:r>
              <a:rPr lang="pl-PL" dirty="0" smtClean="0"/>
              <a:t> </a:t>
            </a:r>
            <a:r>
              <a:rPr lang="pl-PL" dirty="0" err="1"/>
              <a:t>constructor</a:t>
            </a:r>
            <a:r>
              <a:rPr lang="pl-PL" dirty="0"/>
              <a:t> of </a:t>
            </a:r>
            <a:r>
              <a:rPr lang="en-US" dirty="0" smtClean="0"/>
              <a:t>the </a:t>
            </a:r>
            <a:r>
              <a:rPr lang="en-US" dirty="0"/>
              <a:t>base class must be </a:t>
            </a:r>
            <a:r>
              <a:rPr lang="en-US" dirty="0" smtClean="0"/>
              <a:t>available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2681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Move</a:t>
            </a:r>
            <a:r>
              <a:rPr lang="pl-PL" dirty="0" smtClean="0"/>
              <a:t> and </a:t>
            </a:r>
            <a:r>
              <a:rPr lang="pl-PL" dirty="0" err="1" smtClean="0"/>
              <a:t>copy</a:t>
            </a:r>
            <a:r>
              <a:rPr lang="pl-PL" dirty="0" smtClean="0"/>
              <a:t> </a:t>
            </a:r>
            <a:r>
              <a:rPr lang="pl-PL" dirty="0" err="1" smtClean="0"/>
              <a:t>assignment</a:t>
            </a:r>
            <a:r>
              <a:rPr lang="pl-PL" dirty="0" smtClean="0"/>
              <a:t> of the </a:t>
            </a:r>
            <a:r>
              <a:rPr lang="pl-PL" dirty="0" err="1"/>
              <a:t>derived</a:t>
            </a:r>
            <a:r>
              <a:rPr lang="pl-PL" dirty="0"/>
              <a:t> </a:t>
            </a:r>
            <a:r>
              <a:rPr lang="pl-PL" dirty="0" err="1"/>
              <a:t>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800" dirty="0" err="1"/>
              <a:t>Automatically</a:t>
            </a:r>
            <a:r>
              <a:rPr lang="pl-PL" sz="2800" dirty="0"/>
              <a:t> </a:t>
            </a:r>
            <a:r>
              <a:rPr lang="pl-PL" sz="2800" dirty="0" err="1"/>
              <a:t>generated</a:t>
            </a:r>
            <a:r>
              <a:rPr lang="pl-PL" sz="2800" dirty="0"/>
              <a:t> (</a:t>
            </a:r>
            <a:r>
              <a:rPr lang="pl-PL" sz="2800" dirty="0" err="1"/>
              <a:t>implicit</a:t>
            </a:r>
            <a:r>
              <a:rPr lang="pl-PL" sz="2800" dirty="0"/>
              <a:t>) </a:t>
            </a:r>
            <a:r>
              <a:rPr lang="pl-PL" sz="2800" dirty="0" err="1" smtClean="0"/>
              <a:t>move</a:t>
            </a:r>
            <a:r>
              <a:rPr lang="pl-PL" sz="2800" dirty="0" smtClean="0"/>
              <a:t> </a:t>
            </a:r>
            <a:r>
              <a:rPr lang="pl-PL" sz="2800" dirty="0" err="1" smtClean="0"/>
              <a:t>or</a:t>
            </a:r>
            <a:r>
              <a:rPr lang="pl-PL" sz="2800" dirty="0" smtClean="0"/>
              <a:t> </a:t>
            </a:r>
            <a:r>
              <a:rPr lang="pl-PL" sz="2800" dirty="0" err="1" smtClean="0"/>
              <a:t>copy</a:t>
            </a:r>
            <a:r>
              <a:rPr lang="pl-PL" sz="2800" dirty="0" smtClean="0"/>
              <a:t> operator</a:t>
            </a:r>
            <a:r>
              <a:rPr lang="pl-PL" sz="2800" dirty="0"/>
              <a:t>= </a:t>
            </a:r>
            <a:r>
              <a:rPr lang="pl-PL" sz="2800" dirty="0" err="1" smtClean="0"/>
              <a:t>moves</a:t>
            </a:r>
            <a:r>
              <a:rPr lang="pl-PL" sz="2800" dirty="0" smtClean="0"/>
              <a:t> </a:t>
            </a:r>
            <a:r>
              <a:rPr lang="pl-PL" sz="2800" dirty="0" err="1" smtClean="0"/>
              <a:t>or</a:t>
            </a:r>
            <a:r>
              <a:rPr lang="pl-PL" sz="2800" dirty="0" smtClean="0"/>
              <a:t> </a:t>
            </a:r>
            <a:r>
              <a:rPr lang="pl-PL" sz="2800" dirty="0" err="1" smtClean="0"/>
              <a:t>copies</a:t>
            </a:r>
            <a:r>
              <a:rPr lang="pl-PL" sz="2800" dirty="0" smtClean="0"/>
              <a:t> </a:t>
            </a:r>
            <a:r>
              <a:rPr lang="pl-PL" sz="2800" dirty="0" err="1" smtClean="0"/>
              <a:t>class</a:t>
            </a:r>
            <a:r>
              <a:rPr lang="pl-PL" sz="2800" dirty="0" smtClean="0"/>
              <a:t> </a:t>
            </a:r>
            <a:r>
              <a:rPr lang="pl-PL" sz="2800" dirty="0" err="1" smtClean="0"/>
              <a:t>members</a:t>
            </a:r>
            <a:r>
              <a:rPr lang="pl-PL" sz="2800" dirty="0" smtClean="0"/>
              <a:t>, </a:t>
            </a:r>
            <a:r>
              <a:rPr lang="pl-PL" sz="2800" dirty="0" err="1" smtClean="0"/>
              <a:t>respectively</a:t>
            </a:r>
            <a:r>
              <a:rPr lang="pl-PL" sz="2800" dirty="0" smtClean="0"/>
              <a:t>, </a:t>
            </a:r>
            <a:r>
              <a:rPr lang="pl-PL" sz="2800" i="1" dirty="0" err="1"/>
              <a:t>member</a:t>
            </a:r>
            <a:r>
              <a:rPr lang="pl-PL" sz="2800" i="1" dirty="0"/>
              <a:t>-by-</a:t>
            </a:r>
            <a:r>
              <a:rPr lang="pl-PL" sz="2800" i="1" dirty="0" err="1"/>
              <a:t>member</a:t>
            </a:r>
            <a:endParaRPr lang="en-GB" sz="2800" i="1" dirty="0"/>
          </a:p>
          <a:p>
            <a:pPr lvl="1">
              <a:lnSpc>
                <a:spcPct val="90000"/>
              </a:lnSpc>
              <a:defRPr/>
            </a:pPr>
            <a:r>
              <a:rPr lang="pl-PL" sz="2400" dirty="0"/>
              <a:t>operator= </a:t>
            </a:r>
            <a:r>
              <a:rPr lang="pl-PL" sz="2400" dirty="0" smtClean="0"/>
              <a:t>from the </a:t>
            </a:r>
            <a:r>
              <a:rPr lang="pl-PL" sz="2400" i="1" dirty="0" err="1"/>
              <a:t>base</a:t>
            </a:r>
            <a:r>
              <a:rPr lang="pl-PL" sz="2400" dirty="0"/>
              <a:t> </a:t>
            </a:r>
            <a:r>
              <a:rPr lang="pl-PL" sz="2400" dirty="0" err="1"/>
              <a:t>class</a:t>
            </a:r>
            <a:r>
              <a:rPr lang="pl-PL" sz="2400" dirty="0"/>
              <a:t> </a:t>
            </a:r>
            <a:r>
              <a:rPr lang="pl-PL" sz="2400" dirty="0" err="1"/>
              <a:t>will</a:t>
            </a:r>
            <a:r>
              <a:rPr lang="pl-PL" sz="2400" dirty="0"/>
              <a:t> be </a:t>
            </a:r>
            <a:r>
              <a:rPr lang="pl-PL" sz="2400" dirty="0" err="1"/>
              <a:t>called</a:t>
            </a:r>
            <a:r>
              <a:rPr lang="en-GB" sz="2400" dirty="0">
                <a:cs typeface="Times New Roman" charset="0"/>
              </a:rPr>
              <a:t> </a:t>
            </a:r>
            <a:r>
              <a:rPr lang="pl-PL" sz="2400" i="1" dirty="0" err="1"/>
              <a:t>before</a:t>
            </a:r>
            <a:r>
              <a:rPr lang="pl-PL" sz="2400" dirty="0"/>
              <a:t> the operator</a:t>
            </a:r>
            <a:r>
              <a:rPr lang="pl-PL" sz="2400" dirty="0" smtClean="0"/>
              <a:t>= </a:t>
            </a:r>
            <a:endParaRPr lang="en-GB" sz="2400" dirty="0"/>
          </a:p>
          <a:p>
            <a:pPr lvl="1">
              <a:lnSpc>
                <a:spcPct val="90000"/>
              </a:lnSpc>
              <a:defRPr/>
            </a:pPr>
            <a:r>
              <a:rPr lang="pl-PL" sz="2400" dirty="0"/>
              <a:t>operator= </a:t>
            </a:r>
            <a:r>
              <a:rPr lang="pl-PL" sz="2400" dirty="0" err="1"/>
              <a:t>will</a:t>
            </a:r>
            <a:r>
              <a:rPr lang="pl-PL" sz="2400" dirty="0"/>
              <a:t> not be </a:t>
            </a:r>
            <a:r>
              <a:rPr lang="pl-PL" sz="2400" dirty="0" err="1"/>
              <a:t>implicit</a:t>
            </a:r>
            <a:r>
              <a:rPr lang="pl-PL" sz="2400" dirty="0"/>
              <a:t> </a:t>
            </a:r>
            <a:r>
              <a:rPr lang="pl-PL" sz="2400" dirty="0" err="1"/>
              <a:t>if</a:t>
            </a:r>
            <a:r>
              <a:rPr lang="pl-PL" sz="2400" dirty="0"/>
              <a:t> </a:t>
            </a:r>
          </a:p>
          <a:p>
            <a:pPr lvl="2">
              <a:lnSpc>
                <a:spcPct val="90000"/>
              </a:lnSpc>
              <a:defRPr/>
            </a:pPr>
            <a:r>
              <a:rPr lang="pl-PL" sz="2000" dirty="0"/>
              <a:t>the </a:t>
            </a:r>
            <a:r>
              <a:rPr lang="pl-PL" sz="2000" dirty="0" err="1"/>
              <a:t>class</a:t>
            </a:r>
            <a:r>
              <a:rPr lang="pl-PL" sz="2000" dirty="0"/>
              <a:t> </a:t>
            </a:r>
            <a:r>
              <a:rPr lang="pl-PL" sz="2000" dirty="0" err="1"/>
              <a:t>contains</a:t>
            </a:r>
            <a:r>
              <a:rPr lang="pl-PL" sz="2000" dirty="0"/>
              <a:t> </a:t>
            </a:r>
            <a:r>
              <a:rPr lang="pl-PL" sz="2000" dirty="0" err="1"/>
              <a:t>const</a:t>
            </a:r>
            <a:r>
              <a:rPr lang="pl-PL" sz="2000" dirty="0"/>
              <a:t> </a:t>
            </a:r>
            <a:r>
              <a:rPr lang="pl-PL" sz="2000" dirty="0" err="1"/>
              <a:t>or</a:t>
            </a:r>
            <a:r>
              <a:rPr lang="pl-PL" sz="2000" dirty="0"/>
              <a:t> </a:t>
            </a:r>
            <a:r>
              <a:rPr lang="pl-PL" sz="2000" dirty="0" err="1"/>
              <a:t>reference</a:t>
            </a:r>
            <a:r>
              <a:rPr lang="pl-PL" sz="2000" dirty="0"/>
              <a:t> </a:t>
            </a:r>
            <a:r>
              <a:rPr lang="pl-PL" sz="2000" dirty="0" err="1"/>
              <a:t>fields</a:t>
            </a:r>
            <a:r>
              <a:rPr lang="pl-PL" sz="2000" dirty="0"/>
              <a:t> (</a:t>
            </a:r>
            <a:r>
              <a:rPr lang="pl-PL" sz="2000" dirty="0" err="1"/>
              <a:t>also</a:t>
            </a:r>
            <a:r>
              <a:rPr lang="pl-PL" sz="2000" dirty="0"/>
              <a:t> </a:t>
            </a:r>
            <a:r>
              <a:rPr lang="pl-PL" sz="2000" dirty="0" err="1"/>
              <a:t>inherited</a:t>
            </a:r>
            <a:r>
              <a:rPr lang="pl-PL" sz="2000" dirty="0"/>
              <a:t>)</a:t>
            </a:r>
          </a:p>
          <a:p>
            <a:pPr lvl="2">
              <a:lnSpc>
                <a:spcPct val="90000"/>
              </a:lnSpc>
              <a:defRPr/>
            </a:pPr>
            <a:r>
              <a:rPr lang="pl-PL" sz="2000" dirty="0"/>
              <a:t>in </a:t>
            </a:r>
            <a:r>
              <a:rPr lang="pl-PL" sz="2000" dirty="0" err="1"/>
              <a:t>any</a:t>
            </a:r>
            <a:r>
              <a:rPr lang="pl-PL" sz="2000" dirty="0"/>
              <a:t> </a:t>
            </a:r>
            <a:r>
              <a:rPr lang="pl-PL" sz="2000" dirty="0" err="1"/>
              <a:t>parent</a:t>
            </a:r>
            <a:r>
              <a:rPr lang="pl-PL" sz="2000" dirty="0"/>
              <a:t> </a:t>
            </a:r>
            <a:r>
              <a:rPr lang="pl-PL" sz="2000" dirty="0" err="1"/>
              <a:t>class</a:t>
            </a:r>
            <a:r>
              <a:rPr lang="pl-PL" sz="2000" dirty="0"/>
              <a:t> </a:t>
            </a:r>
            <a:r>
              <a:rPr lang="pl-PL" sz="2000" dirty="0" err="1"/>
              <a:t>or</a:t>
            </a:r>
            <a:r>
              <a:rPr lang="pl-PL" sz="2000" dirty="0"/>
              <a:t> </a:t>
            </a:r>
            <a:r>
              <a:rPr lang="pl-PL" sz="2000" dirty="0" err="1"/>
              <a:t>member</a:t>
            </a:r>
            <a:r>
              <a:rPr lang="pl-PL" sz="2000" dirty="0"/>
              <a:t> </a:t>
            </a:r>
            <a:r>
              <a:rPr lang="pl-PL" sz="2000" dirty="0" err="1"/>
              <a:t>object</a:t>
            </a:r>
            <a:r>
              <a:rPr lang="pl-PL" sz="2000" dirty="0"/>
              <a:t> operator= </a:t>
            </a:r>
            <a:r>
              <a:rPr lang="pl-PL" sz="2000" dirty="0" err="1"/>
              <a:t>is</a:t>
            </a:r>
            <a:r>
              <a:rPr lang="pl-PL" sz="2000" dirty="0"/>
              <a:t> </a:t>
            </a:r>
            <a:r>
              <a:rPr lang="pl-PL" sz="2000" dirty="0" err="1"/>
              <a:t>private</a:t>
            </a:r>
            <a:r>
              <a:rPr lang="en-GB" sz="2000" dirty="0">
                <a:cs typeface="Times New Roman" charset="0"/>
              </a:rPr>
              <a:t>.</a:t>
            </a:r>
            <a:endParaRPr lang="en-GB" sz="2000" dirty="0"/>
          </a:p>
          <a:p>
            <a:pPr lvl="1">
              <a:lnSpc>
                <a:spcPct val="90000"/>
              </a:lnSpc>
              <a:defRPr/>
            </a:pPr>
            <a:r>
              <a:rPr lang="pl-PL" sz="2400" dirty="0" err="1"/>
              <a:t>will</a:t>
            </a:r>
            <a:r>
              <a:rPr lang="pl-PL" sz="2400" dirty="0"/>
              <a:t> not </a:t>
            </a:r>
            <a:r>
              <a:rPr lang="pl-PL" sz="2400" dirty="0" err="1"/>
              <a:t>function</a:t>
            </a:r>
            <a:r>
              <a:rPr lang="pl-PL" sz="2400" dirty="0"/>
              <a:t> </a:t>
            </a:r>
            <a:r>
              <a:rPr lang="pl-PL" sz="2400" dirty="0" err="1"/>
              <a:t>well</a:t>
            </a:r>
            <a:r>
              <a:rPr lang="pl-PL" sz="2400" dirty="0"/>
              <a:t> for pointer </a:t>
            </a:r>
            <a:r>
              <a:rPr lang="pl-PL" sz="2400" dirty="0" err="1"/>
              <a:t>fields</a:t>
            </a:r>
            <a:r>
              <a:rPr lang="pl-PL" sz="2400" dirty="0"/>
              <a:t> (</a:t>
            </a:r>
            <a:r>
              <a:rPr lang="pl-PL" sz="2400" i="1" dirty="0" err="1"/>
              <a:t>shallow</a:t>
            </a:r>
            <a:r>
              <a:rPr lang="pl-PL" sz="2400" dirty="0"/>
              <a:t> </a:t>
            </a:r>
            <a:r>
              <a:rPr lang="pl-PL" sz="2400" dirty="0" err="1"/>
              <a:t>copy</a:t>
            </a:r>
            <a:r>
              <a:rPr lang="pl-PL" sz="2400" dirty="0"/>
              <a:t>)</a:t>
            </a:r>
            <a:endParaRPr lang="en-GB" sz="2400" dirty="0">
              <a:cs typeface="Times New Roman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2800" dirty="0" smtClean="0"/>
              <a:t>for </a:t>
            </a:r>
            <a:r>
              <a:rPr lang="pl-PL" sz="2800" dirty="0" err="1"/>
              <a:t>explicit</a:t>
            </a:r>
            <a:r>
              <a:rPr lang="pl-PL" sz="2800" dirty="0"/>
              <a:t> operator=, the </a:t>
            </a:r>
            <a:r>
              <a:rPr lang="pl-PL" sz="2800" dirty="0" err="1"/>
              <a:t>inherited</a:t>
            </a:r>
            <a:r>
              <a:rPr lang="pl-PL" sz="2800" dirty="0"/>
              <a:t> operator= </a:t>
            </a:r>
            <a:r>
              <a:rPr lang="pl-PL" sz="2800" dirty="0" err="1"/>
              <a:t>will</a:t>
            </a:r>
            <a:r>
              <a:rPr lang="pl-PL" sz="2800" dirty="0"/>
              <a:t> </a:t>
            </a:r>
            <a:r>
              <a:rPr lang="pl-PL" sz="2800" u="sng" dirty="0"/>
              <a:t>not</a:t>
            </a:r>
            <a:r>
              <a:rPr lang="pl-PL" sz="2800" dirty="0"/>
              <a:t> be </a:t>
            </a:r>
            <a:r>
              <a:rPr lang="pl-PL" sz="2800" dirty="0" err="1"/>
              <a:t>called</a:t>
            </a:r>
            <a:r>
              <a:rPr lang="pl-PL" sz="2800" dirty="0"/>
              <a:t> </a:t>
            </a:r>
            <a:r>
              <a:rPr lang="pl-PL" sz="2800" dirty="0" err="1"/>
              <a:t>automatically</a:t>
            </a:r>
            <a:r>
              <a:rPr lang="pl-PL" sz="2800" dirty="0"/>
              <a:t>; one </a:t>
            </a:r>
            <a:r>
              <a:rPr lang="pl-PL" sz="2800" dirty="0" err="1"/>
              <a:t>has</a:t>
            </a:r>
            <a:r>
              <a:rPr lang="pl-PL" sz="2800" dirty="0"/>
              <a:t> to </a:t>
            </a:r>
            <a:r>
              <a:rPr lang="pl-PL" sz="2800" dirty="0" err="1"/>
              <a:t>call</a:t>
            </a:r>
            <a:r>
              <a:rPr lang="pl-PL" sz="2800" dirty="0"/>
              <a:t> </a:t>
            </a:r>
            <a:r>
              <a:rPr lang="pl-PL" sz="2800" dirty="0" err="1"/>
              <a:t>it</a:t>
            </a:r>
            <a:r>
              <a:rPr lang="pl-PL" sz="2800" dirty="0"/>
              <a:t> </a:t>
            </a:r>
            <a:r>
              <a:rPr lang="pl-PL" sz="2800" dirty="0" err="1" smtClean="0"/>
              <a:t>explicitly</a:t>
            </a:r>
            <a:r>
              <a:rPr lang="pl-PL" sz="2800" dirty="0" smtClean="0"/>
              <a:t> (</a:t>
            </a:r>
            <a:r>
              <a:rPr lang="pl-PL" sz="2800" dirty="0" err="1" smtClean="0"/>
              <a:t>see</a:t>
            </a:r>
            <a:r>
              <a:rPr lang="pl-PL" sz="2800" dirty="0" smtClean="0"/>
              <a:t> </a:t>
            </a:r>
            <a:r>
              <a:rPr lang="pl-PL" sz="2800" dirty="0" err="1" smtClean="0"/>
              <a:t>next</a:t>
            </a:r>
            <a:r>
              <a:rPr lang="pl-PL" sz="2800" dirty="0" smtClean="0"/>
              <a:t> </a:t>
            </a:r>
            <a:r>
              <a:rPr lang="pl-PL" sz="2800" dirty="0" err="1" smtClean="0"/>
              <a:t>slide</a:t>
            </a:r>
            <a:r>
              <a:rPr lang="pl-PL" sz="2800" dirty="0" smtClean="0"/>
              <a:t>)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16269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Copy</a:t>
            </a:r>
            <a:r>
              <a:rPr lang="pl-PL" dirty="0" smtClean="0"/>
              <a:t> </a:t>
            </a:r>
            <a:r>
              <a:rPr lang="pl-PL" dirty="0" err="1" smtClean="0"/>
              <a:t>assignment</a:t>
            </a:r>
            <a:r>
              <a:rPr lang="pl-PL" dirty="0" smtClean="0"/>
              <a:t> of the </a:t>
            </a:r>
            <a:r>
              <a:rPr lang="pl-PL" dirty="0" err="1"/>
              <a:t>derived</a:t>
            </a:r>
            <a:r>
              <a:rPr lang="pl-PL" dirty="0"/>
              <a:t> </a:t>
            </a:r>
            <a:r>
              <a:rPr lang="pl-PL" dirty="0" err="1"/>
              <a:t>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{ … };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== &amp;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alternatively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: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base *</a:t>
            </a:r>
            <a:r>
              <a:rPr lang="en-US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pb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=this; (*</a:t>
            </a:r>
            <a:r>
              <a:rPr lang="en-US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pb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)=p;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   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base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*</a:t>
            </a:r>
            <a:r>
              <a:rPr lang="en-US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pb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=this; </a:t>
            </a:r>
            <a:r>
              <a:rPr lang="en-US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pb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-&gt;operator=(p);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   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base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&amp;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rb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=*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this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;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rb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=p;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b="1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here</a:t>
            </a:r>
            <a:r>
              <a:rPr lang="pl-PL" sz="18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place the </a:t>
            </a:r>
            <a:r>
              <a:rPr lang="pl-PL" sz="1800" b="1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assignment</a:t>
            </a:r>
            <a:r>
              <a:rPr lang="pl-PL" sz="18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800" b="1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code</a:t>
            </a:r>
            <a:r>
              <a:rPr lang="pl-PL" sz="18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for the </a:t>
            </a:r>
            <a:r>
              <a:rPr lang="pl-PL" sz="1800" b="1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derived</a:t>
            </a:r>
            <a:r>
              <a:rPr lang="pl-PL" sz="18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800" b="1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class</a:t>
            </a:r>
            <a:endParaRPr lang="pl-PL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return the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result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Recall</a:t>
            </a:r>
            <a:r>
              <a:rPr lang="pl-PL" dirty="0" smtClean="0"/>
              <a:t>: </a:t>
            </a:r>
            <a:r>
              <a:rPr lang="pl-PL" dirty="0" err="1" smtClean="0"/>
              <a:t>generating</a:t>
            </a:r>
            <a:r>
              <a:rPr lang="pl-PL" dirty="0" smtClean="0"/>
              <a:t> </a:t>
            </a:r>
            <a:r>
              <a:rPr lang="pl-PL" dirty="0" err="1"/>
              <a:t>default</a:t>
            </a:r>
            <a:r>
              <a:rPr lang="pl-PL" dirty="0"/>
              <a:t> </a:t>
            </a:r>
            <a:r>
              <a:rPr lang="pl-PL" dirty="0" err="1"/>
              <a:t>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200" dirty="0"/>
              <a:t>For the </a:t>
            </a:r>
            <a:r>
              <a:rPr lang="pl-PL" sz="2200" dirty="0" err="1"/>
              <a:t>following</a:t>
            </a:r>
            <a:r>
              <a:rPr lang="pl-PL" sz="2200" dirty="0"/>
              <a:t> </a:t>
            </a:r>
            <a:r>
              <a:rPr lang="pl-PL" sz="2200" dirty="0" err="1"/>
              <a:t>methods</a:t>
            </a:r>
            <a:r>
              <a:rPr lang="pl-PL" sz="2200" dirty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Copy</a:t>
            </a:r>
            <a:r>
              <a:rPr lang="pl-PL" sz="1800" dirty="0"/>
              <a:t> </a:t>
            </a:r>
            <a:r>
              <a:rPr lang="pl-PL" sz="1800" dirty="0" err="1"/>
              <a:t>constructor</a:t>
            </a:r>
            <a:endParaRPr lang="pl-PL" sz="1800" dirty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Move</a:t>
            </a:r>
            <a:r>
              <a:rPr lang="pl-PL" sz="1800" dirty="0"/>
              <a:t> </a:t>
            </a:r>
            <a:r>
              <a:rPr lang="pl-PL" sz="1800" dirty="0" err="1"/>
              <a:t>constructor</a:t>
            </a:r>
            <a:endParaRPr lang="pl-PL" sz="1800" dirty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Copy</a:t>
            </a:r>
            <a:r>
              <a:rPr lang="pl-PL" sz="1800" dirty="0"/>
              <a:t> </a:t>
            </a:r>
            <a:r>
              <a:rPr lang="pl-PL" sz="1800" dirty="0" err="1"/>
              <a:t>assignment</a:t>
            </a:r>
            <a:endParaRPr lang="pl-PL" sz="1800" dirty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Move</a:t>
            </a:r>
            <a:r>
              <a:rPr lang="pl-PL" sz="1800" dirty="0"/>
              <a:t> </a:t>
            </a:r>
            <a:r>
              <a:rPr lang="pl-PL" sz="1800" dirty="0" err="1"/>
              <a:t>assignment</a:t>
            </a:r>
            <a:endParaRPr lang="pl-PL" sz="1800" dirty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Destructor</a:t>
            </a:r>
            <a:endParaRPr lang="pl-PL" sz="1800" dirty="0"/>
          </a:p>
          <a:p>
            <a:pPr>
              <a:lnSpc>
                <a:spcPct val="80000"/>
              </a:lnSpc>
              <a:buNone/>
              <a:defRPr/>
            </a:pPr>
            <a:endParaRPr lang="pl-PL" sz="2000" dirty="0"/>
          </a:p>
          <a:p>
            <a:pPr>
              <a:lnSpc>
                <a:spcPct val="80000"/>
              </a:lnSpc>
              <a:defRPr/>
            </a:pPr>
            <a:r>
              <a:rPr lang="pl-PL" sz="2200" dirty="0" err="1"/>
              <a:t>If</a:t>
            </a:r>
            <a:r>
              <a:rPr lang="pl-PL" sz="2200" dirty="0"/>
              <a:t> one of </a:t>
            </a:r>
            <a:r>
              <a:rPr lang="pl-PL" sz="2200" dirty="0" err="1"/>
              <a:t>them</a:t>
            </a:r>
            <a:r>
              <a:rPr lang="pl-PL" sz="2200" dirty="0"/>
              <a:t> </a:t>
            </a:r>
            <a:r>
              <a:rPr lang="pl-PL" sz="2200" dirty="0" err="1"/>
              <a:t>is</a:t>
            </a:r>
            <a:r>
              <a:rPr lang="pl-PL" sz="2200" dirty="0"/>
              <a:t> </a:t>
            </a:r>
            <a:r>
              <a:rPr lang="pl-PL" sz="2200" dirty="0" err="1"/>
              <a:t>defined</a:t>
            </a:r>
            <a:r>
              <a:rPr lang="pl-PL" sz="2200" dirty="0"/>
              <a:t> by the </a:t>
            </a:r>
            <a:r>
              <a:rPr lang="pl-PL" sz="2200" dirty="0" err="1"/>
              <a:t>programmer</a:t>
            </a:r>
            <a:r>
              <a:rPr lang="pl-PL" sz="2200" dirty="0"/>
              <a:t>, </a:t>
            </a:r>
            <a:r>
              <a:rPr lang="pl-PL" sz="2200" dirty="0" err="1"/>
              <a:t>or</a:t>
            </a:r>
            <a:r>
              <a:rPr lang="pl-PL" sz="2200" dirty="0"/>
              <a:t> </a:t>
            </a:r>
            <a:r>
              <a:rPr lang="pl-PL" sz="2200" dirty="0" err="1"/>
              <a:t>explicitly</a:t>
            </a:r>
            <a:r>
              <a:rPr lang="pl-PL" sz="2200" dirty="0"/>
              <a:t> </a:t>
            </a:r>
            <a:r>
              <a:rPr lang="pl-PL" sz="2200" dirty="0" err="1"/>
              <a:t>declared</a:t>
            </a:r>
            <a:r>
              <a:rPr lang="pl-PL" sz="2200" dirty="0"/>
              <a:t> as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pl-PL" sz="20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pl-PL" sz="2200" dirty="0" smtClean="0"/>
              <a:t> </a:t>
            </a:r>
            <a:r>
              <a:rPr lang="pl-PL" sz="2200" dirty="0" err="1"/>
              <a:t>or</a:t>
            </a:r>
            <a:r>
              <a:rPr lang="pl-PL" sz="2200" dirty="0"/>
              <a:t> 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pl-PL" sz="20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2000" dirty="0" smtClean="0"/>
              <a:t> </a:t>
            </a:r>
            <a:r>
              <a:rPr lang="pl-PL" sz="2200" dirty="0" err="1" smtClean="0"/>
              <a:t>then</a:t>
            </a:r>
            <a:endParaRPr lang="pl-PL" sz="2200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 smtClean="0"/>
              <a:t>remaining</a:t>
            </a:r>
            <a:r>
              <a:rPr lang="pl-PL" sz="1800" dirty="0" smtClean="0"/>
              <a:t> </a:t>
            </a:r>
            <a:r>
              <a:rPr lang="pl-PL" sz="1800" dirty="0" err="1"/>
              <a:t>moving</a:t>
            </a:r>
            <a:r>
              <a:rPr lang="pl-PL" sz="1800" dirty="0"/>
              <a:t> </a:t>
            </a:r>
            <a:r>
              <a:rPr lang="pl-PL" sz="1800" dirty="0" err="1"/>
              <a:t>ones</a:t>
            </a:r>
            <a:r>
              <a:rPr lang="pl-PL" sz="1800" dirty="0"/>
              <a:t> </a:t>
            </a:r>
            <a:r>
              <a:rPr lang="pl-PL" sz="1800" dirty="0" err="1"/>
              <a:t>will</a:t>
            </a:r>
            <a:r>
              <a:rPr lang="pl-PL" sz="1800" dirty="0"/>
              <a:t> not be </a:t>
            </a:r>
            <a:r>
              <a:rPr lang="pl-PL" sz="1800" dirty="0" err="1"/>
              <a:t>generated</a:t>
            </a:r>
            <a:r>
              <a:rPr lang="pl-PL" sz="1800" dirty="0"/>
              <a:t> </a:t>
            </a:r>
            <a:endParaRPr lang="pl-PL" sz="1800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 smtClean="0"/>
              <a:t>remaining</a:t>
            </a:r>
            <a:r>
              <a:rPr lang="pl-PL" sz="1800" dirty="0" smtClean="0"/>
              <a:t> </a:t>
            </a:r>
            <a:r>
              <a:rPr lang="pl-PL" sz="1800" dirty="0"/>
              <a:t>non-</a:t>
            </a:r>
            <a:r>
              <a:rPr lang="pl-PL" sz="1800" dirty="0" err="1"/>
              <a:t>moving</a:t>
            </a:r>
            <a:r>
              <a:rPr lang="pl-PL" sz="1800" dirty="0"/>
              <a:t> </a:t>
            </a:r>
            <a:r>
              <a:rPr lang="pl-PL" sz="1800" dirty="0" err="1"/>
              <a:t>ones</a:t>
            </a:r>
            <a:r>
              <a:rPr lang="pl-PL" sz="1800" dirty="0"/>
              <a:t> </a:t>
            </a:r>
            <a:r>
              <a:rPr lang="pl-PL" sz="1800" dirty="0" err="1"/>
              <a:t>will</a:t>
            </a:r>
            <a:r>
              <a:rPr lang="pl-PL" sz="1800" dirty="0"/>
              <a:t> be </a:t>
            </a:r>
            <a:r>
              <a:rPr lang="pl-PL" sz="1800" dirty="0" err="1"/>
              <a:t>generated</a:t>
            </a:r>
            <a:r>
              <a:rPr lang="pl-PL" sz="1800" dirty="0"/>
              <a:t> (</a:t>
            </a:r>
            <a:r>
              <a:rPr lang="pl-PL" sz="1800" dirty="0" err="1"/>
              <a:t>however</a:t>
            </a:r>
            <a:r>
              <a:rPr lang="pl-PL" sz="1800" dirty="0"/>
              <a:t> </a:t>
            </a:r>
            <a:r>
              <a:rPr lang="pl-PL" sz="1800" dirty="0" err="1"/>
              <a:t>this</a:t>
            </a:r>
            <a:r>
              <a:rPr lang="pl-PL" sz="1800" dirty="0"/>
              <a:t> </a:t>
            </a:r>
            <a:r>
              <a:rPr lang="pl-PL" sz="1800" dirty="0" err="1"/>
              <a:t>compiler</a:t>
            </a:r>
            <a:r>
              <a:rPr lang="pl-PL" sz="1800" dirty="0"/>
              <a:t> </a:t>
            </a:r>
            <a:r>
              <a:rPr lang="pl-PL" sz="1800" dirty="0" err="1"/>
              <a:t>behaviour</a:t>
            </a:r>
            <a:r>
              <a:rPr lang="pl-PL" sz="1800" dirty="0"/>
              <a:t> </a:t>
            </a:r>
            <a:r>
              <a:rPr lang="pl-PL" sz="1800" dirty="0" err="1"/>
              <a:t>is</a:t>
            </a:r>
            <a:r>
              <a:rPr lang="pl-PL" sz="1800" dirty="0"/>
              <a:t> </a:t>
            </a:r>
            <a:r>
              <a:rPr lang="pl-PL" sz="1800" dirty="0" err="1"/>
              <a:t>considered</a:t>
            </a:r>
            <a:r>
              <a:rPr lang="pl-PL" sz="1800" dirty="0"/>
              <a:t> </a:t>
            </a:r>
            <a:r>
              <a:rPr lang="pl-PL" sz="1800" dirty="0" err="1"/>
              <a:t>deprecated</a:t>
            </a:r>
            <a:r>
              <a:rPr lang="pl-PL" sz="1800" dirty="0"/>
              <a:t>)</a:t>
            </a:r>
          </a:p>
          <a:p>
            <a:pPr>
              <a:lnSpc>
                <a:spcPct val="80000"/>
              </a:lnSpc>
              <a:buNone/>
              <a:defRPr/>
            </a:pPr>
            <a:endParaRPr lang="pl-PL" sz="2000" dirty="0"/>
          </a:p>
          <a:p>
            <a:pPr>
              <a:lnSpc>
                <a:spcPct val="80000"/>
              </a:lnSpc>
              <a:defRPr/>
            </a:pPr>
            <a:r>
              <a:rPr lang="pl-PL" sz="2200" dirty="0"/>
              <a:t>The </a:t>
            </a:r>
            <a:r>
              <a:rPr lang="pl-PL" sz="2200" dirty="0" err="1"/>
              <a:t>default</a:t>
            </a:r>
            <a:r>
              <a:rPr lang="pl-PL" sz="2200" dirty="0"/>
              <a:t> </a:t>
            </a:r>
            <a:r>
              <a:rPr lang="pl-PL" sz="2200" dirty="0" err="1"/>
              <a:t>constructor</a:t>
            </a:r>
            <a:r>
              <a:rPr lang="pl-PL" sz="2200" dirty="0"/>
              <a:t> </a:t>
            </a:r>
            <a:r>
              <a:rPr lang="pl-PL" sz="2200" dirty="0" err="1"/>
              <a:t>will</a:t>
            </a:r>
            <a:r>
              <a:rPr lang="pl-PL" sz="2200" dirty="0"/>
              <a:t> be </a:t>
            </a:r>
            <a:r>
              <a:rPr lang="pl-PL" sz="2200" dirty="0" err="1"/>
              <a:t>generated</a:t>
            </a:r>
            <a:r>
              <a:rPr lang="pl-PL" sz="2200" dirty="0"/>
              <a:t> </a:t>
            </a:r>
            <a:r>
              <a:rPr lang="pl-PL" sz="2200" dirty="0" err="1"/>
              <a:t>if</a:t>
            </a:r>
            <a:r>
              <a:rPr lang="pl-PL" sz="2200" dirty="0"/>
              <a:t> no </a:t>
            </a:r>
            <a:r>
              <a:rPr lang="pl-PL" sz="2200" dirty="0" err="1"/>
              <a:t>constructor</a:t>
            </a:r>
            <a:r>
              <a:rPr lang="pl-PL" sz="2200" dirty="0"/>
              <a:t> was </a:t>
            </a:r>
            <a:r>
              <a:rPr lang="pl-PL" sz="2200" dirty="0" err="1"/>
              <a:t>defined</a:t>
            </a:r>
            <a:r>
              <a:rPr lang="pl-PL" sz="2200" dirty="0"/>
              <a:t> by the </a:t>
            </a:r>
            <a:r>
              <a:rPr lang="pl-PL" sz="2200" dirty="0" err="1"/>
              <a:t>programmer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20637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pl-PL" sz="2000" dirty="0" err="1" smtClean="0"/>
              <a:t>Copy</a:t>
            </a:r>
            <a:r>
              <a:rPr lang="pl-PL" sz="2000" dirty="0" smtClean="0"/>
              <a:t> and </a:t>
            </a:r>
            <a:r>
              <a:rPr lang="pl-PL" sz="2000" dirty="0" err="1" smtClean="0"/>
              <a:t>move</a:t>
            </a:r>
            <a:r>
              <a:rPr lang="pl-PL" sz="2000" dirty="0" smtClean="0"/>
              <a:t> </a:t>
            </a:r>
            <a:r>
              <a:rPr lang="pl-PL" sz="2000" dirty="0" err="1" smtClean="0"/>
              <a:t>constructors</a:t>
            </a:r>
            <a:r>
              <a:rPr lang="pl-PL" sz="2000" dirty="0" smtClean="0"/>
              <a:t> and </a:t>
            </a:r>
            <a:r>
              <a:rPr lang="pl-PL" sz="2000" dirty="0" err="1" smtClean="0"/>
              <a:t>assignments</a:t>
            </a:r>
            <a:r>
              <a:rPr lang="pl-PL" sz="2000" dirty="0" smtClean="0"/>
              <a:t> for </a:t>
            </a:r>
            <a:r>
              <a:rPr lang="pl-PL" sz="2000" dirty="0" err="1" smtClean="0"/>
              <a:t>classes</a:t>
            </a:r>
            <a:r>
              <a:rPr lang="pl-PL" sz="2000" dirty="0" smtClean="0"/>
              <a:t> </a:t>
            </a:r>
            <a:r>
              <a:rPr lang="pl-PL" sz="20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2000" dirty="0" smtClean="0"/>
              <a:t> and </a:t>
            </a:r>
            <a:r>
              <a:rPr lang="pl-PL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endParaRPr lang="pl-PL" sz="2000" dirty="0"/>
          </a:p>
          <a:p>
            <a:pPr>
              <a:lnSpc>
                <a:spcPct val="90000"/>
              </a:lnSpc>
              <a:defRPr/>
            </a:pPr>
            <a:endParaRPr lang="pl-PL" sz="1400" dirty="0"/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*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person(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person(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&amp;&amp;);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                 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&amp;&amp;);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...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572000" y="1600200"/>
            <a:ext cx="4392488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endParaRPr lang="pl-PL" sz="2200" dirty="0" smtClean="0"/>
          </a:p>
          <a:p>
            <a:pPr marL="0" indent="0">
              <a:buFont typeface="Arial" pitchFamily="34" charset="0"/>
              <a:buNone/>
            </a:pPr>
            <a:endParaRPr lang="pl-PL" sz="1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nr_ID_card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&amp;);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&amp;&amp;);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6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&amp;);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6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&amp;&amp;);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::person(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aloc_string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.name)),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aloc_string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::person(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&amp;&amp;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: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.name),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.name =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414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               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&amp;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 []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aloc_string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.name);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 []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aloc_string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.surname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1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1999" y="1412777"/>
            <a:ext cx="4125913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pl-PL" sz="160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 </a:t>
            </a:r>
            <a:r>
              <a:rPr lang="pl-PL" sz="160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pl-PL" sz="1600" dirty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pl-PL" sz="1600" dirty="0" smtClean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=</a:t>
            </a:r>
          </a:p>
          <a:p>
            <a:r>
              <a:rPr lang="pl-PL" sz="1600" dirty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                     </a:t>
            </a:r>
            <a:r>
              <a:rPr lang="pl-PL" sz="160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&amp;&amp;</a:t>
            </a:r>
            <a:r>
              <a:rPr lang="pl-PL" sz="160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swap</a:t>
            </a:r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pl-PL" sz="160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.name);</a:t>
            </a:r>
          </a:p>
          <a:p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swap</a:t>
            </a:r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surname</a:t>
            </a:r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</a:t>
            </a:r>
            <a:r>
              <a:rPr lang="pl-PL" sz="160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.surname</a:t>
            </a:r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endParaRPr lang="pl-PL" sz="160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pl-PL" sz="160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endParaRPr lang="pl-PL" sz="160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pl-PL" sz="160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sz="1600" dirty="0" err="1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Also</a:t>
            </a:r>
            <a:r>
              <a:rPr lang="pl-PL" sz="160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pl-PL" sz="160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way</a:t>
            </a:r>
            <a:r>
              <a:rPr lang="pl-PL" sz="160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is</a:t>
            </a:r>
            <a:r>
              <a:rPr lang="pl-PL" sz="160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ok.</a:t>
            </a:r>
            <a:endParaRPr lang="pl-PL" sz="160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person &amp; </a:t>
            </a:r>
            <a:r>
              <a:rPr lang="pl-PL" sz="160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=(person &amp;&amp;o)</a:t>
            </a:r>
            <a:endParaRPr lang="pl-PL" sz="160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{</a:t>
            </a:r>
            <a:endParaRPr lang="pl-PL" sz="160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   </a:t>
            </a:r>
            <a:r>
              <a:rPr lang="pl-PL" sz="160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pl-PL" sz="160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== &amp;o)</a:t>
            </a:r>
            <a:endParaRPr lang="pl-PL" sz="160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       return *</a:t>
            </a:r>
            <a:r>
              <a:rPr lang="pl-PL" sz="160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   </a:t>
            </a:r>
            <a:r>
              <a:rPr lang="pl-PL" sz="160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delete</a:t>
            </a:r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[] </a:t>
            </a:r>
            <a:r>
              <a:rPr lang="pl-PL" sz="160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;</a:t>
            </a:r>
            <a:endParaRPr lang="pl-PL" sz="160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pl-PL" sz="160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   </a:t>
            </a:r>
            <a:r>
              <a:rPr lang="pl-PL" sz="1600" dirty="0" err="1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pl-PL" sz="160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= o.name; </a:t>
            </a:r>
            <a:endParaRPr lang="pl-PL" sz="160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pl-PL" sz="160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   o.name </a:t>
            </a:r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pl-PL" sz="160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nulptr</a:t>
            </a:r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; </a:t>
            </a:r>
            <a:endParaRPr lang="pl-PL" sz="160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pl-PL" sz="160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   ...</a:t>
            </a:r>
            <a:endParaRPr lang="pl-PL" sz="160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pl-PL" sz="160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//}</a:t>
            </a:r>
            <a:endParaRPr lang="en-US" sz="160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99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: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aloc_string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&amp;&amp;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: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move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)),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2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&amp;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pl-PL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pl-PL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[]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aloc_string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move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swap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.nr_ID_card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do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it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consistently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pl-PL" sz="16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                                   //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like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in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the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base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class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05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5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Inheritance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/>
              <a:t>Base class			</a:t>
            </a:r>
            <a:r>
              <a:rPr lang="pl-PL" dirty="0" smtClean="0"/>
              <a:t> </a:t>
            </a:r>
            <a:r>
              <a:rPr lang="en-GB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endParaRPr lang="en-GB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>
              <a:defRPr/>
            </a:pPr>
            <a:endParaRPr lang="en-GB" dirty="0"/>
          </a:p>
          <a:p>
            <a:pPr>
              <a:buNone/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Derived class		</a:t>
            </a:r>
            <a:r>
              <a:rPr lang="pl-PL" dirty="0"/>
              <a:t>	</a:t>
            </a:r>
            <a:r>
              <a:rPr lang="pl-PL" dirty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 algn="ctr">
              <a:buNone/>
              <a:defRPr/>
            </a:pPr>
            <a:r>
              <a:rPr lang="en-GB" dirty="0" smtClean="0"/>
              <a:t>Each </a:t>
            </a:r>
            <a:r>
              <a:rPr lang="en-GB" dirty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en-GB" dirty="0"/>
              <a:t> is a </a:t>
            </a:r>
            <a:r>
              <a:rPr lang="en-GB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</a:p>
          <a:p>
            <a:pPr algn="ctr">
              <a:buNone/>
              <a:defRPr/>
            </a:pPr>
            <a:r>
              <a:rPr lang="en-GB" dirty="0"/>
              <a:t>An </a:t>
            </a:r>
            <a:r>
              <a:rPr lang="en-GB" dirty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en-GB" dirty="0"/>
              <a:t> is a specific kind of </a:t>
            </a:r>
            <a:r>
              <a:rPr lang="en-GB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5868144" y="1916832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9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</a:t>
            </a:r>
            <a:r>
              <a:rPr lang="en-US" b="1" dirty="0"/>
              <a:t>Virtual methods, polymorphism, RTTI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in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Inheritance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</a:rPr>
              <a:t>Base class</a:t>
            </a:r>
            <a:r>
              <a:rPr lang="en-GB" dirty="0"/>
              <a:t>			</a:t>
            </a:r>
            <a:r>
              <a:rPr lang="pl-PL" dirty="0" smtClean="0"/>
              <a:t> </a:t>
            </a:r>
            <a:r>
              <a:rPr lang="en-GB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endParaRPr lang="en-GB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>
              <a:defRPr/>
            </a:pPr>
            <a:endParaRPr lang="en-GB" dirty="0"/>
          </a:p>
          <a:p>
            <a:pPr>
              <a:buNone/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olidFill>
                  <a:schemeClr val="bg1"/>
                </a:solidFill>
              </a:rPr>
              <a:t>Derived class	</a:t>
            </a:r>
            <a:r>
              <a:rPr lang="en-GB" dirty="0"/>
              <a:t>	</a:t>
            </a:r>
            <a:r>
              <a:rPr lang="pl-PL" dirty="0"/>
              <a:t>	</a:t>
            </a:r>
            <a:r>
              <a:rPr lang="pl-PL" dirty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endParaRPr lang="en-GB" dirty="0" smtClean="0"/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r>
              <a:rPr lang="pl-PL" dirty="0" smtClean="0">
                <a:latin typeface="+mj-lt"/>
              </a:rPr>
              <a:t>The </a:t>
            </a:r>
            <a:r>
              <a:rPr lang="pl-PL" dirty="0" err="1" smtClean="0">
                <a:latin typeface="+mj-lt"/>
              </a:rPr>
              <a:t>arrow</a:t>
            </a:r>
            <a:r>
              <a:rPr lang="pl-PL" dirty="0" smtClean="0">
                <a:latin typeface="+mj-lt"/>
              </a:rPr>
              <a:t> </a:t>
            </a:r>
            <a:r>
              <a:rPr lang="pl-PL" b="1" u="sng" dirty="0" err="1" smtClean="0">
                <a:solidFill>
                  <a:srgbClr val="FF0000"/>
                </a:solidFill>
                <a:latin typeface="+mj-lt"/>
              </a:rPr>
              <a:t>must</a:t>
            </a:r>
            <a:r>
              <a:rPr lang="pl-PL" b="1" u="sng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l-PL" b="1" u="sng" dirty="0" err="1" smtClean="0">
                <a:solidFill>
                  <a:srgbClr val="FF0000"/>
                </a:solidFill>
                <a:latin typeface="+mj-lt"/>
              </a:rPr>
              <a:t>ponit</a:t>
            </a:r>
            <a:r>
              <a:rPr lang="pl-PL" b="1" u="sng" dirty="0" smtClean="0">
                <a:solidFill>
                  <a:srgbClr val="FF0000"/>
                </a:solidFill>
                <a:latin typeface="+mj-lt"/>
              </a:rPr>
              <a:t> to the </a:t>
            </a:r>
            <a:r>
              <a:rPr lang="pl-PL" b="1" u="sng" dirty="0" err="1" smtClean="0">
                <a:solidFill>
                  <a:srgbClr val="FF0000"/>
                </a:solidFill>
                <a:latin typeface="+mj-lt"/>
              </a:rPr>
              <a:t>base</a:t>
            </a:r>
            <a:r>
              <a:rPr lang="pl-PL" b="1" u="sng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l-PL" b="1" u="sng" dirty="0" err="1" smtClean="0">
                <a:solidFill>
                  <a:srgbClr val="FF0000"/>
                </a:solidFill>
                <a:latin typeface="+mj-lt"/>
              </a:rPr>
              <a:t>class</a:t>
            </a:r>
            <a:endParaRPr lang="pl-PL" b="1" u="sng" dirty="0">
              <a:solidFill>
                <a:srgbClr val="FF0000"/>
              </a:solidFill>
              <a:latin typeface="+mj-lt"/>
            </a:endParaRPr>
          </a:p>
          <a:p>
            <a:pPr lvl="1">
              <a:defRPr/>
            </a:pPr>
            <a:r>
              <a:rPr lang="pl-PL" sz="2400" dirty="0" smtClean="0">
                <a:latin typeface="+mj-lt"/>
              </a:rPr>
              <a:t>i.e., </a:t>
            </a:r>
            <a:r>
              <a:rPr lang="en-US" sz="2400" dirty="0" smtClean="0">
                <a:latin typeface="+mj-lt"/>
              </a:rPr>
              <a:t>not from </a:t>
            </a:r>
            <a:r>
              <a:rPr lang="en-US" sz="2400" dirty="0">
                <a:latin typeface="+mj-lt"/>
              </a:rPr>
              <a:t>the base to the </a:t>
            </a:r>
            <a:r>
              <a:rPr lang="en-US" sz="2400" dirty="0" smtClean="0">
                <a:latin typeface="+mj-lt"/>
              </a:rPr>
              <a:t>derive</a:t>
            </a:r>
            <a:r>
              <a:rPr lang="pl-PL" sz="2400" dirty="0" smtClean="0">
                <a:latin typeface="+mj-lt"/>
              </a:rPr>
              <a:t>d</a:t>
            </a:r>
          </a:p>
          <a:p>
            <a:pPr lvl="1">
              <a:defRPr/>
            </a:pPr>
            <a:r>
              <a:rPr lang="pl-PL" sz="2400" i="1" dirty="0" err="1" smtClean="0">
                <a:latin typeface="+mj-lt"/>
              </a:rPr>
              <a:t>please</a:t>
            </a:r>
            <a:r>
              <a:rPr lang="pl-PL" sz="2400" i="1" dirty="0" smtClean="0">
                <a:latin typeface="+mj-lt"/>
              </a:rPr>
              <a:t>, </a:t>
            </a:r>
            <a:r>
              <a:rPr lang="pl-PL" sz="2400" i="1" dirty="0" err="1" smtClean="0">
                <a:latin typeface="+mj-lt"/>
              </a:rPr>
              <a:t>please</a:t>
            </a:r>
            <a:r>
              <a:rPr lang="pl-PL" sz="2400" i="1" dirty="0" smtClean="0">
                <a:latin typeface="+mj-lt"/>
              </a:rPr>
              <a:t>, </a:t>
            </a:r>
            <a:r>
              <a:rPr lang="pl-PL" sz="2400" i="1" dirty="0" err="1" smtClean="0">
                <a:latin typeface="+mj-lt"/>
              </a:rPr>
              <a:t>please</a:t>
            </a:r>
            <a:r>
              <a:rPr lang="pl-PL" sz="2400" dirty="0" smtClean="0">
                <a:latin typeface="+mj-lt"/>
              </a:rPr>
              <a:t> </a:t>
            </a:r>
            <a:r>
              <a:rPr lang="pl-PL" sz="2400" dirty="0" err="1" smtClean="0">
                <a:latin typeface="+mj-lt"/>
              </a:rPr>
              <a:t>remember</a:t>
            </a:r>
            <a:r>
              <a:rPr lang="pl-PL" sz="2400" dirty="0" smtClean="0">
                <a:latin typeface="+mj-lt"/>
              </a:rPr>
              <a:t> (</a:t>
            </a:r>
            <a:r>
              <a:rPr lang="pl-PL" sz="2400" dirty="0" err="1" smtClean="0">
                <a:latin typeface="+mj-lt"/>
              </a:rPr>
              <a:t>seems</a:t>
            </a:r>
            <a:r>
              <a:rPr lang="pl-PL" sz="2400" dirty="0" smtClean="0">
                <a:latin typeface="+mj-lt"/>
              </a:rPr>
              <a:t> </a:t>
            </a:r>
            <a:r>
              <a:rPr lang="pl-PL" sz="2400" dirty="0" err="1" smtClean="0">
                <a:latin typeface="+mj-lt"/>
              </a:rPr>
              <a:t>counter-intiutive</a:t>
            </a:r>
            <a:r>
              <a:rPr lang="pl-PL" sz="2400" dirty="0" smtClean="0">
                <a:latin typeface="+mj-lt"/>
              </a:rPr>
              <a:t>)</a:t>
            </a:r>
          </a:p>
          <a:p>
            <a:pPr lvl="1">
              <a:defRPr/>
            </a:pPr>
            <a:endParaRPr lang="pl-PL" sz="1800" dirty="0">
              <a:latin typeface="+mj-lt"/>
            </a:endParaRPr>
          </a:p>
          <a:p>
            <a:pPr>
              <a:defRPr/>
            </a:pPr>
            <a:r>
              <a:rPr lang="pl-PL" dirty="0">
                <a:latin typeface="+mj-lt"/>
              </a:rPr>
              <a:t>B</a:t>
            </a:r>
            <a:r>
              <a:rPr lang="pl-PL" dirty="0" smtClean="0">
                <a:latin typeface="+mj-lt"/>
              </a:rPr>
              <a:t>ase </a:t>
            </a:r>
            <a:r>
              <a:rPr lang="pl-PL" dirty="0" err="1" smtClean="0">
                <a:latin typeface="+mj-lt"/>
              </a:rPr>
              <a:t>class</a:t>
            </a:r>
            <a:r>
              <a:rPr lang="pl-PL" dirty="0" smtClean="0">
                <a:latin typeface="+mj-lt"/>
              </a:rPr>
              <a:t> </a:t>
            </a:r>
            <a:r>
              <a:rPr lang="pl-PL" i="1" u="sng" dirty="0" err="1" smtClean="0">
                <a:latin typeface="+mj-lt"/>
              </a:rPr>
              <a:t>should</a:t>
            </a:r>
            <a:r>
              <a:rPr lang="pl-PL" i="1" dirty="0" smtClean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be </a:t>
            </a:r>
            <a:r>
              <a:rPr lang="pl-PL" dirty="0" err="1" smtClean="0">
                <a:latin typeface="+mj-lt"/>
              </a:rPr>
              <a:t>placed</a:t>
            </a:r>
            <a:r>
              <a:rPr lang="pl-PL" dirty="0" smtClean="0">
                <a:latin typeface="+mj-lt"/>
              </a:rPr>
              <a:t> </a:t>
            </a:r>
            <a:r>
              <a:rPr lang="pl-PL" dirty="0" err="1" smtClean="0">
                <a:latin typeface="+mj-lt"/>
              </a:rPr>
              <a:t>above</a:t>
            </a:r>
            <a:r>
              <a:rPr lang="pl-PL" dirty="0" smtClean="0">
                <a:latin typeface="+mj-lt"/>
              </a:rPr>
              <a:t> the </a:t>
            </a:r>
            <a:r>
              <a:rPr lang="pl-PL" dirty="0" err="1" smtClean="0">
                <a:latin typeface="+mj-lt"/>
              </a:rPr>
              <a:t>derived</a:t>
            </a:r>
            <a:endParaRPr lang="en-GB" i="1" dirty="0">
              <a:latin typeface="+mj-lt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5868144" y="1916832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146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Derived 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/>
              <a:t>contains all fields of the base class</a:t>
            </a:r>
          </a:p>
          <a:p>
            <a:pPr>
              <a:defRPr/>
            </a:pPr>
            <a:r>
              <a:rPr lang="en-GB" dirty="0"/>
              <a:t>inherits all methods, may redefine them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en-US" dirty="0"/>
              <a:t>names inherited from the base class</a:t>
            </a:r>
            <a:r>
              <a:rPr lang="en-GB" dirty="0" smtClean="0"/>
              <a:t> </a:t>
            </a:r>
            <a:endParaRPr lang="en-GB" dirty="0"/>
          </a:p>
          <a:p>
            <a:pPr lvl="1">
              <a:defRPr/>
            </a:pPr>
            <a:r>
              <a:rPr lang="en-GB" dirty="0"/>
              <a:t>some names (private) may </a:t>
            </a:r>
            <a:r>
              <a:rPr lang="en-GB" i="1" dirty="0"/>
              <a:t>exist</a:t>
            </a:r>
            <a:r>
              <a:rPr lang="en-GB" dirty="0"/>
              <a:t>, but </a:t>
            </a:r>
            <a:r>
              <a:rPr lang="en-GB" dirty="0" smtClean="0"/>
              <a:t>be </a:t>
            </a:r>
            <a:r>
              <a:rPr lang="en-GB" dirty="0"/>
              <a:t>not </a:t>
            </a:r>
            <a:r>
              <a:rPr lang="en-GB" i="1" dirty="0" smtClean="0"/>
              <a:t>accessible</a:t>
            </a:r>
            <a:endParaRPr lang="en-GB" dirty="0"/>
          </a:p>
          <a:p>
            <a:pPr lvl="1">
              <a:defRPr/>
            </a:pPr>
            <a:r>
              <a:rPr lang="en-GB" dirty="0"/>
              <a:t>some </a:t>
            </a:r>
            <a:r>
              <a:rPr lang="en-GB" dirty="0" smtClean="0"/>
              <a:t>may </a:t>
            </a:r>
            <a:r>
              <a:rPr lang="en-GB" dirty="0"/>
              <a:t>be </a:t>
            </a:r>
            <a:r>
              <a:rPr lang="en-GB" i="1" dirty="0"/>
              <a:t>accessible</a:t>
            </a:r>
            <a:r>
              <a:rPr lang="en-GB" dirty="0"/>
              <a:t>, but </a:t>
            </a:r>
            <a:r>
              <a:rPr lang="pl-PL" i="1" dirty="0" err="1" smtClean="0"/>
              <a:t>shadowed</a:t>
            </a:r>
            <a:r>
              <a:rPr lang="pl-PL" dirty="0" smtClean="0"/>
              <a:t>; w</a:t>
            </a:r>
            <a:r>
              <a:rPr lang="en-GB" dirty="0" smtClean="0"/>
              <a:t>e </a:t>
            </a:r>
            <a:r>
              <a:rPr lang="pl-PL" dirty="0" err="1" smtClean="0"/>
              <a:t>access</a:t>
            </a:r>
            <a:r>
              <a:rPr lang="pl-PL" dirty="0" smtClean="0"/>
              <a:t> </a:t>
            </a:r>
            <a:r>
              <a:rPr lang="pl-PL" dirty="0" err="1" smtClean="0"/>
              <a:t>them</a:t>
            </a:r>
            <a:r>
              <a:rPr lang="pl-PL" dirty="0" smtClean="0"/>
              <a:t> </a:t>
            </a:r>
            <a:r>
              <a:rPr lang="pl-PL" dirty="0" err="1" smtClean="0"/>
              <a:t>using</a:t>
            </a:r>
            <a:r>
              <a:rPr lang="pl-PL" dirty="0" smtClean="0"/>
              <a:t> </a:t>
            </a:r>
            <a:r>
              <a:rPr lang="en-GB" dirty="0" smtClean="0"/>
              <a:t>the </a:t>
            </a:r>
            <a:r>
              <a:rPr lang="en-GB" dirty="0"/>
              <a:t>scope operator </a:t>
            </a:r>
            <a:r>
              <a:rPr lang="pl-PL" sz="2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endParaRPr lang="en-GB" dirty="0"/>
          </a:p>
          <a:p>
            <a:pPr lvl="1">
              <a:defRPr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672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Derived 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o;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adult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d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derived from person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o.print_name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o.print_surname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o.print_all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d.print_name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 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from person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d.print_surname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 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from person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d.print_ID_card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 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from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adult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d.print_all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 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from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adult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d.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print_all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from person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98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10595</TotalTime>
  <Words>3368</Words>
  <Application>Microsoft Office PowerPoint</Application>
  <PresentationFormat>Pokaz na ekranie (4:3)</PresentationFormat>
  <Paragraphs>915</Paragraphs>
  <Slides>61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61</vt:i4>
      </vt:variant>
    </vt:vector>
  </HeadingPairs>
  <TitlesOfParts>
    <vt:vector size="62" baseType="lpstr">
      <vt:lpstr>Motyw pakietu Office</vt:lpstr>
      <vt:lpstr>         </vt:lpstr>
      <vt:lpstr>         </vt:lpstr>
      <vt:lpstr>Why to inherit?</vt:lpstr>
      <vt:lpstr>Why to inherit?</vt:lpstr>
      <vt:lpstr>Inheritance</vt:lpstr>
      <vt:lpstr>Inheritance</vt:lpstr>
      <vt:lpstr>Inheritance</vt:lpstr>
      <vt:lpstr>Derived class</vt:lpstr>
      <vt:lpstr>Derived class</vt:lpstr>
      <vt:lpstr>Accessibility of base class members</vt:lpstr>
      <vt:lpstr>Accessibility of base class members</vt:lpstr>
      <vt:lpstr>Accessibility of base class members</vt:lpstr>
      <vt:lpstr>Accessibility of base class members</vt:lpstr>
      <vt:lpstr>Accessibility of base class members</vt:lpstr>
      <vt:lpstr>Accessibility of base class members</vt:lpstr>
      <vt:lpstr>Accessibility of base class members</vt:lpstr>
      <vt:lpstr>final</vt:lpstr>
      <vt:lpstr>Constructor and destructor  for derived class</vt:lpstr>
      <vt:lpstr>Initialization list and delegating constructors</vt:lpstr>
      <vt:lpstr>Inheriting constructors</vt:lpstr>
      <vt:lpstr>Example</vt:lpstr>
      <vt:lpstr>Example</vt:lpstr>
      <vt:lpstr>Example</vt:lpstr>
      <vt:lpstr>Example: base and derived class</vt:lpstr>
      <vt:lpstr>Example: constructor of the deriveed class</vt:lpstr>
      <vt:lpstr>Example</vt:lpstr>
      <vt:lpstr>Example: multiple derived classes</vt:lpstr>
      <vt:lpstr>Example</vt:lpstr>
      <vt:lpstr>Example</vt:lpstr>
      <vt:lpstr>Example: base and derived class</vt:lpstr>
      <vt:lpstr>Example</vt:lpstr>
      <vt:lpstr>Example</vt:lpstr>
      <vt:lpstr>Structures</vt:lpstr>
      <vt:lpstr>Unions</vt:lpstr>
      <vt:lpstr>Example: base and derived class</vt:lpstr>
      <vt:lpstr>Example</vt:lpstr>
      <vt:lpstr>Example</vt:lpstr>
      <vt:lpstr>Example</vt:lpstr>
      <vt:lpstr>Example</vt:lpstr>
      <vt:lpstr>Example</vt:lpstr>
      <vt:lpstr>Example cont.</vt:lpstr>
      <vt:lpstr>Example</vt:lpstr>
      <vt:lpstr>Conversion derived → base</vt:lpstr>
      <vt:lpstr>Conversion derived → base</vt:lpstr>
      <vt:lpstr>Conversion derived → base</vt:lpstr>
      <vt:lpstr>Conversion derived → base</vt:lpstr>
      <vt:lpstr>Conversion derived → base</vt:lpstr>
      <vt:lpstr>Copy constructor of the derived class</vt:lpstr>
      <vt:lpstr>Copy constructor of the derived class</vt:lpstr>
      <vt:lpstr>Copy constructor of the derived class</vt:lpstr>
      <vt:lpstr>Move constructor of the derived class</vt:lpstr>
      <vt:lpstr>Move and copy assignment of the derived class</vt:lpstr>
      <vt:lpstr>Copy assignment of the derived class</vt:lpstr>
      <vt:lpstr>Recall: generating default methods</vt:lpstr>
      <vt:lpstr>Example</vt:lpstr>
      <vt:lpstr>Example</vt:lpstr>
      <vt:lpstr>Example</vt:lpstr>
      <vt:lpstr>Example</vt:lpstr>
      <vt:lpstr>Example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379</cp:revision>
  <dcterms:created xsi:type="dcterms:W3CDTF">2018-03-21T20:01:06Z</dcterms:created>
  <dcterms:modified xsi:type="dcterms:W3CDTF">2020-02-27T19:50:26Z</dcterms:modified>
</cp:coreProperties>
</file>